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7" r:id="rId2"/>
    <p:sldId id="356" r:id="rId3"/>
    <p:sldId id="350" r:id="rId4"/>
    <p:sldId id="357" r:id="rId5"/>
    <p:sldId id="371" r:id="rId6"/>
    <p:sldId id="385" r:id="rId7"/>
    <p:sldId id="358" r:id="rId8"/>
    <p:sldId id="370" r:id="rId9"/>
    <p:sldId id="432" r:id="rId10"/>
    <p:sldId id="363" r:id="rId11"/>
    <p:sldId id="352" r:id="rId12"/>
    <p:sldId id="466" r:id="rId13"/>
    <p:sldId id="469" r:id="rId14"/>
    <p:sldId id="467" r:id="rId15"/>
    <p:sldId id="408" r:id="rId16"/>
    <p:sldId id="416" r:id="rId17"/>
    <p:sldId id="433" r:id="rId18"/>
    <p:sldId id="409" r:id="rId19"/>
    <p:sldId id="410" r:id="rId20"/>
    <p:sldId id="411" r:id="rId21"/>
    <p:sldId id="412" r:id="rId22"/>
    <p:sldId id="413" r:id="rId23"/>
    <p:sldId id="414" r:id="rId24"/>
    <p:sldId id="424" r:id="rId25"/>
    <p:sldId id="435" r:id="rId26"/>
    <p:sldId id="436" r:id="rId27"/>
    <p:sldId id="437" r:id="rId28"/>
    <p:sldId id="438" r:id="rId29"/>
    <p:sldId id="434" r:id="rId30"/>
    <p:sldId id="415" r:id="rId31"/>
    <p:sldId id="478" r:id="rId32"/>
    <p:sldId id="440" r:id="rId33"/>
    <p:sldId id="439" r:id="rId34"/>
    <p:sldId id="441" r:id="rId35"/>
    <p:sldId id="427" r:id="rId36"/>
    <p:sldId id="428" r:id="rId37"/>
    <p:sldId id="429" r:id="rId38"/>
    <p:sldId id="430" r:id="rId39"/>
    <p:sldId id="431" r:id="rId40"/>
    <p:sldId id="442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451" r:id="rId50"/>
    <p:sldId id="452" r:id="rId51"/>
    <p:sldId id="453" r:id="rId52"/>
    <p:sldId id="456" r:id="rId53"/>
    <p:sldId id="454" r:id="rId54"/>
    <p:sldId id="455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70" r:id="rId64"/>
    <p:sldId id="473" r:id="rId65"/>
    <p:sldId id="477" r:id="rId66"/>
    <p:sldId id="476" r:id="rId67"/>
    <p:sldId id="474" r:id="rId68"/>
    <p:sldId id="465" r:id="rId69"/>
  </p:sldIdLst>
  <p:sldSz cx="12192000" cy="6858000"/>
  <p:notesSz cx="6858000" cy="9144000"/>
  <p:embeddedFontLst>
    <p:embeddedFont>
      <p:font typeface="微软雅黑" pitchFamily="34" charset="-122"/>
      <p:regular r:id="rId72"/>
      <p:bold r:id="rId73"/>
    </p:embeddedFont>
    <p:embeddedFont>
      <p:font typeface="华文楷体" pitchFamily="2" charset="-122"/>
      <p:regular r:id="rId74"/>
    </p:embeddedFont>
    <p:embeddedFont>
      <p:font typeface="仿宋" pitchFamily="49" charset="-122"/>
      <p:regular r:id="rId75"/>
    </p:embeddedFont>
    <p:embeddedFont>
      <p:font typeface="Calibri" pitchFamily="34" charset="0"/>
      <p:regular r:id="rId76"/>
      <p:bold r:id="rId77"/>
      <p:italic r:id="rId78"/>
      <p:boldItalic r:id="rId79"/>
    </p:embeddedFont>
    <p:embeddedFont>
      <p:font typeface="Copperplate Gothic Bold" pitchFamily="34" charset="0"/>
      <p:regular r:id="rId80"/>
    </p:embeddedFont>
    <p:embeddedFont>
      <p:font typeface="Impact" pitchFamily="34" charset="0"/>
      <p:regular r:id="rId8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38D"/>
    <a:srgbClr val="204C82"/>
    <a:srgbClr val="3379CD"/>
    <a:srgbClr val="FF3300"/>
    <a:srgbClr val="339933"/>
    <a:srgbClr val="00CC00"/>
    <a:srgbClr val="28A9D6"/>
    <a:srgbClr val="7FCCE7"/>
    <a:srgbClr val="4AB7DC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398" autoAdjust="0"/>
  </p:normalViewPr>
  <p:slideViewPr>
    <p:cSldViewPr showGuides="1">
      <p:cViewPr varScale="1">
        <p:scale>
          <a:sx n="89" d="100"/>
          <a:sy n="89" d="100"/>
        </p:scale>
        <p:origin x="-588" y="-108"/>
      </p:cViewPr>
      <p:guideLst>
        <p:guide orient="horz" pos="399"/>
        <p:guide orient="horz" pos="1313"/>
        <p:guide orient="horz" pos="3797"/>
        <p:guide orient="horz" pos="3144"/>
        <p:guide orient="horz" pos="2703"/>
        <p:guide orient="horz" pos="3294"/>
        <p:guide pos="3862"/>
        <p:guide pos="836"/>
        <p:guide pos="7680"/>
        <p:guide pos="7015"/>
        <p:guide pos="1332"/>
        <p:guide pos="6289"/>
      </p:guideLst>
    </p:cSldViewPr>
  </p:slideViewPr>
  <p:outlineViewPr>
    <p:cViewPr>
      <p:scale>
        <a:sx n="33" d="100"/>
        <a:sy n="33" d="100"/>
      </p:scale>
      <p:origin x="0" y="984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72" d="100"/>
          <a:sy n="72" d="100"/>
        </p:scale>
        <p:origin x="-3246" y="-90"/>
      </p:cViewPr>
      <p:guideLst>
        <p:guide orient="horz" pos="2879"/>
        <p:guide pos="21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184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  <a:t>2019/3/15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825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171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959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22886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</a:p>
          <a:p>
            <a:pPr algn="ctr"/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99660" y="6156325"/>
            <a:ext cx="2771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fd7822eee3c587287323d482549369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0" y="196850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10600030101010101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858385" y="6093460"/>
            <a:ext cx="27844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60740" y="356235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 smtClean="0">
                <a:solidFill>
                  <a:schemeClr val="accent1"/>
                </a:solidFill>
              </a:rPr>
              <a:t>目录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3" name="图片 2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5515" y="22796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549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453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740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4740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008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469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07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54695" y="332740"/>
            <a:ext cx="360299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4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7" r:id="rId10"/>
  </p:sldLayoutIdLst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b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3287688" y="3212976"/>
            <a:ext cx="538748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仪表</a:t>
            </a:r>
            <a:r>
              <a:rPr lang="zh-CN" altLang="en-US" sz="3200" b="1" dirty="0" smtClean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类设备操作培训</a:t>
            </a:r>
            <a:endParaRPr lang="en-US" altLang="zh-CN" sz="3200" b="1" dirty="0" smtClean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培训讲师：</a:t>
            </a:r>
            <a:endParaRPr lang="en-US" altLang="zh-CN" dirty="0" smtClean="0"/>
          </a:p>
          <a:p>
            <a:r>
              <a:rPr lang="zh-CN" altLang="en-US" dirty="0" smtClean="0"/>
              <a:t>培训日期：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9</a:t>
            </a:fld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107950" y="20935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07950" y="238162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112500" y="2165604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2381575" y="1613835"/>
            <a:ext cx="7887945" cy="595858"/>
            <a:chOff x="3504874" y="1353111"/>
            <a:chExt cx="5182251" cy="1057946"/>
          </a:xfrm>
        </p:grpSpPr>
        <p:sp>
          <p:nvSpPr>
            <p:cNvPr id="48" name="矩形 47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1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374589" y="2215986"/>
            <a:ext cx="7888590" cy="595858"/>
            <a:chOff x="3504874" y="2510154"/>
            <a:chExt cx="5182675" cy="1057946"/>
          </a:xfrm>
        </p:grpSpPr>
        <p:sp>
          <p:nvSpPr>
            <p:cNvPr id="53" name="矩形 52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5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6" name="TextBox 81"/>
            <p:cNvSpPr txBox="1"/>
            <p:nvPr/>
          </p:nvSpPr>
          <p:spPr>
            <a:xfrm>
              <a:off x="5269921" y="2819424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南瑞</a:t>
              </a:r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PCS</a:t>
              </a:r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（站用变保护装置）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381576" y="2811844"/>
            <a:ext cx="7887945" cy="595858"/>
            <a:chOff x="3504874" y="3667198"/>
            <a:chExt cx="5182251" cy="1057946"/>
          </a:xfrm>
        </p:grpSpPr>
        <p:sp>
          <p:nvSpPr>
            <p:cNvPr id="58" name="矩形 57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0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1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许继电气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WXH-823C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381575" y="3417128"/>
            <a:ext cx="7971153" cy="595858"/>
            <a:chOff x="3504874" y="3667198"/>
            <a:chExt cx="5236917" cy="1057946"/>
          </a:xfrm>
        </p:grpSpPr>
        <p:sp>
          <p:nvSpPr>
            <p:cNvPr id="63" name="矩形 6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5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6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四方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CSD-213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368502" y="4007848"/>
            <a:ext cx="7971153" cy="600996"/>
            <a:chOff x="3504874" y="3666369"/>
            <a:chExt cx="5236917" cy="1067068"/>
          </a:xfrm>
        </p:grpSpPr>
        <p:sp>
          <p:nvSpPr>
            <p:cNvPr id="68" name="矩形 67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0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ABB REF615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373319" y="4608844"/>
            <a:ext cx="7971153" cy="600996"/>
            <a:chOff x="3504874" y="3666369"/>
            <a:chExt cx="5236917" cy="1067068"/>
          </a:xfrm>
        </p:grpSpPr>
        <p:sp>
          <p:nvSpPr>
            <p:cNvPr id="73" name="矩形 72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5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6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Schneider PM5300&amp;DM2300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368502" y="5204268"/>
            <a:ext cx="7971153" cy="600996"/>
            <a:chOff x="3504874" y="3666369"/>
            <a:chExt cx="5236917" cy="1067068"/>
          </a:xfrm>
        </p:grpSpPr>
        <p:sp>
          <p:nvSpPr>
            <p:cNvPr id="78" name="矩形 77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0" name="TextBox 89"/>
            <p:cNvSpPr txBox="1"/>
            <p:nvPr/>
          </p:nvSpPr>
          <p:spPr>
            <a:xfrm>
              <a:off x="3736212" y="3685276"/>
              <a:ext cx="616706" cy="103826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1" name="TextBox 90"/>
            <p:cNvSpPr txBox="1"/>
            <p:nvPr/>
          </p:nvSpPr>
          <p:spPr>
            <a:xfrm>
              <a:off x="5324939" y="3975636"/>
              <a:ext cx="3416852" cy="60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威胜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DSSD331</a:t>
              </a:r>
              <a:endParaRPr lang="en-US" altLang="zh-CN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许继电气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WXH-823C</a:t>
            </a: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 </a:t>
            </a:r>
            <a:endParaRPr lang="zh-CN" sz="24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3880618741"/>
              </p:ext>
            </p:extLst>
          </p:nvPr>
        </p:nvGraphicFramePr>
        <p:xfrm>
          <a:off x="4439816" y="1412776"/>
          <a:ext cx="6480720" cy="4741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2286764"/>
                <a:gridCol w="1019057"/>
                <a:gridCol w="2094779"/>
              </a:tblGrid>
              <a:tr h="3370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按键名称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按键功能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按键名称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/>
                        <a:t>按键功能</a:t>
                      </a:r>
                    </a:p>
                  </a:txBody>
                  <a:tcPr/>
                </a:tc>
              </a:tr>
              <a:tr h="276237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“</a:t>
                      </a:r>
                      <a:r>
                        <a:rPr lang="zh-CN" altLang="en-US" sz="1400" dirty="0"/>
                        <a:t>取消</a:t>
                      </a:r>
                      <a:r>
                        <a:rPr lang="en-US" altLang="zh-CN" sz="1400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正常运行时显示主菜单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ym typeface="+mn-ea"/>
                        </a:rPr>
                        <a:t>“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↑</a:t>
                      </a:r>
                      <a:r>
                        <a:rPr lang="en-US" altLang="zh-CN" sz="1400" dirty="0">
                          <a:sym typeface="+mn-ea"/>
                        </a:rPr>
                        <a:t>”</a:t>
                      </a:r>
                      <a:endParaRPr lang="en-US" altLang="zh-C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命令菜单选择</a:t>
                      </a:r>
                    </a:p>
                  </a:txBody>
                  <a:tcPr/>
                </a:tc>
              </a:tr>
              <a:tr h="2762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取消当前操作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显示换行</a:t>
                      </a:r>
                    </a:p>
                  </a:txBody>
                  <a:tcPr/>
                </a:tc>
              </a:tr>
              <a:tr h="2762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返回上级菜单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ym typeface="+mn-ea"/>
                        </a:rPr>
                        <a:t>“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↓</a:t>
                      </a:r>
                      <a:r>
                        <a:rPr lang="en-US" altLang="zh-CN" sz="1400" dirty="0">
                          <a:sym typeface="+mn-ea"/>
                        </a:rPr>
                        <a:t>”</a:t>
                      </a:r>
                    </a:p>
                    <a:p>
                      <a:pPr algn="ctr">
                        <a:buNone/>
                      </a:pPr>
                      <a:endParaRPr lang="en-US" altLang="zh-C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命令菜单选择</a:t>
                      </a:r>
                    </a:p>
                  </a:txBody>
                  <a:tcPr/>
                </a:tc>
              </a:tr>
              <a:tr h="30135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“</a:t>
                      </a:r>
                      <a:r>
                        <a:rPr lang="zh-CN" altLang="en-US" sz="1400" dirty="0"/>
                        <a:t>确定</a:t>
                      </a:r>
                      <a:r>
                        <a:rPr lang="en-US" altLang="zh-CN" sz="1400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命令执行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显示换行</a:t>
                      </a:r>
                    </a:p>
                  </a:txBody>
                  <a:tcPr/>
                </a:tc>
              </a:tr>
              <a:tr h="32646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确认修改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ym typeface="+mn-ea"/>
                        </a:rPr>
                        <a:t>“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altLang="zh-CN" sz="1400" dirty="0">
                          <a:sym typeface="+mn-ea"/>
                        </a:rPr>
                        <a:t>”</a:t>
                      </a:r>
                      <a:endParaRPr lang="en-US" altLang="zh-C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光标左移</a:t>
                      </a:r>
                    </a:p>
                  </a:txBody>
                  <a:tcPr/>
                </a:tc>
              </a:tr>
              <a:tr h="326462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“+”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数字增加选择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ym typeface="+mn-ea"/>
                        </a:rPr>
                        <a:t>“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→</a:t>
                      </a:r>
                      <a:r>
                        <a:rPr lang="en-US" altLang="zh-CN" sz="1400" dirty="0">
                          <a:sym typeface="+mn-ea"/>
                        </a:rPr>
                        <a:t>”</a:t>
                      </a:r>
                      <a:endParaRPr lang="en-US" altLang="zh-C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光标右移</a:t>
                      </a:r>
                    </a:p>
                  </a:txBody>
                  <a:tcPr/>
                </a:tc>
              </a:tr>
              <a:tr h="32646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选择对时方式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“</a:t>
                      </a:r>
                      <a:r>
                        <a:rPr lang="zh-CN" altLang="en-US" sz="1400" dirty="0"/>
                        <a:t>复位</a:t>
                      </a:r>
                      <a:r>
                        <a:rPr lang="en-US" altLang="zh-CN" sz="1400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信号复归</a:t>
                      </a:r>
                    </a:p>
                  </a:txBody>
                  <a:tcPr/>
                </a:tc>
              </a:tr>
              <a:tr h="4771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软压板、控制字的投退及出口断路器选择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“</a:t>
                      </a:r>
                      <a:r>
                        <a:rPr lang="zh-CN" altLang="en-US" sz="1400" dirty="0"/>
                        <a:t>区号</a:t>
                      </a:r>
                      <a:r>
                        <a:rPr lang="en-US" altLang="zh-CN" sz="1400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修改定值区号</a:t>
                      </a:r>
                    </a:p>
                  </a:txBody>
                  <a:tcPr/>
                </a:tc>
              </a:tr>
              <a:tr h="2768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正常运行是用于主界面切换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 dirty="0"/>
                    </a:p>
                  </a:txBody>
                  <a:tcPr/>
                </a:tc>
              </a:tr>
              <a:tr h="276855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“—”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数字减小选择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</a:tr>
              <a:tr h="2768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选择对时方式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 dirty="0"/>
                    </a:p>
                  </a:txBody>
                  <a:tcPr/>
                </a:tc>
              </a:tr>
              <a:tr h="47713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软压板、控制字的投退及出口断路器选择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 dirty="0"/>
                    </a:p>
                  </a:txBody>
                  <a:tcPr/>
                </a:tc>
              </a:tr>
              <a:tr h="2768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200" dirty="0"/>
                        <a:t>正常运行是用于主界面切换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3" descr="C:\Users\ADMINI~1\AppData\Local\Temp\WeChat Files\7524f33359a203aaafadc5e40cdb67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5" r="11340"/>
          <a:stretch/>
        </p:blipFill>
        <p:spPr bwMode="auto">
          <a:xfrm>
            <a:off x="1148296" y="1268760"/>
            <a:ext cx="2664296" cy="487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24" y="3512238"/>
            <a:ext cx="7828024" cy="229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C:\Users\ADMINI~1\AppData\Local\Temp\WeChat Files\7524f33359a203aaafadc5e40cdb67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5" t="37995" r="11340" b="48365"/>
          <a:stretch/>
        </p:blipFill>
        <p:spPr bwMode="auto">
          <a:xfrm>
            <a:off x="2300424" y="1412776"/>
            <a:ext cx="7828024" cy="166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许继电气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WXH-823C</a:t>
            </a: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 </a:t>
            </a:r>
            <a:endParaRPr lang="zh-CN" sz="2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234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3" name="灯片编号占位符 1"/>
          <p:cNvSpPr txBox="1">
            <a:spLocks/>
          </p:cNvSpPr>
          <p:nvPr/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183D58-648D-4475-BEF8-624F48514A3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文本框 90"/>
          <p:cNvSpPr txBox="1"/>
          <p:nvPr/>
        </p:nvSpPr>
        <p:spPr>
          <a:xfrm>
            <a:off x="5118482" y="2853154"/>
            <a:ext cx="1333500" cy="368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浏览</a:t>
            </a:r>
            <a:endParaRPr lang="zh-CN" altLang="en-US"/>
          </a:p>
        </p:txBody>
      </p:sp>
      <p:sp>
        <p:nvSpPr>
          <p:cNvPr id="5" name="文本框 91"/>
          <p:cNvSpPr txBox="1"/>
          <p:nvPr/>
        </p:nvSpPr>
        <p:spPr>
          <a:xfrm>
            <a:off x="5118482" y="3221454"/>
            <a:ext cx="1333500" cy="368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整定</a:t>
            </a:r>
            <a:endParaRPr lang="zh-CN" altLang="en-US"/>
          </a:p>
        </p:txBody>
      </p:sp>
      <p:sp>
        <p:nvSpPr>
          <p:cNvPr id="6" name="文本框 92"/>
          <p:cNvSpPr txBox="1"/>
          <p:nvPr/>
        </p:nvSpPr>
        <p:spPr>
          <a:xfrm>
            <a:off x="5118482" y="3577253"/>
            <a:ext cx="1333500" cy="368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打印</a:t>
            </a:r>
            <a:endParaRPr lang="zh-CN" altLang="en-US"/>
          </a:p>
        </p:txBody>
      </p:sp>
      <p:sp>
        <p:nvSpPr>
          <p:cNvPr id="7" name="文本框 93"/>
          <p:cNvSpPr txBox="1"/>
          <p:nvPr/>
        </p:nvSpPr>
        <p:spPr>
          <a:xfrm>
            <a:off x="5118482" y="3935829"/>
            <a:ext cx="1333500" cy="3683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>
                <a:sym typeface="+mn-ea"/>
              </a:rPr>
              <a:t>调试</a:t>
            </a:r>
            <a:endParaRPr lang="zh-CN" altLang="en-US"/>
          </a:p>
        </p:txBody>
      </p:sp>
      <p:sp>
        <p:nvSpPr>
          <p:cNvPr id="8" name="文本框 94"/>
          <p:cNvSpPr txBox="1"/>
          <p:nvPr/>
        </p:nvSpPr>
        <p:spPr>
          <a:xfrm>
            <a:off x="7036466" y="1212959"/>
            <a:ext cx="15589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光纤通信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9" name="文本框 95"/>
          <p:cNvSpPr txBox="1"/>
          <p:nvPr/>
        </p:nvSpPr>
        <p:spPr>
          <a:xfrm>
            <a:off x="7036466" y="1489958"/>
            <a:ext cx="15589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保护数据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0" name="文本框 96"/>
          <p:cNvSpPr txBox="1"/>
          <p:nvPr/>
        </p:nvSpPr>
        <p:spPr>
          <a:xfrm>
            <a:off x="7036466" y="1766222"/>
            <a:ext cx="15589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 dirty="0">
                <a:latin typeface="仿宋" pitchFamily="49" charset="-122"/>
                <a:ea typeface="仿宋" pitchFamily="49" charset="-122"/>
                <a:sym typeface="+mn-ea"/>
              </a:rPr>
              <a:t>测量数据</a:t>
            </a:r>
            <a:endParaRPr lang="zh-CN" altLang="en-US" sz="12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1" name="文本框 97"/>
          <p:cNvSpPr txBox="1"/>
          <p:nvPr/>
        </p:nvSpPr>
        <p:spPr>
          <a:xfrm>
            <a:off x="7037066" y="2043221"/>
            <a:ext cx="15589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状态量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2" name="文本框 98"/>
          <p:cNvSpPr txBox="1"/>
          <p:nvPr/>
        </p:nvSpPr>
        <p:spPr>
          <a:xfrm>
            <a:off x="7032104" y="2320220"/>
            <a:ext cx="15589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定 值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3" name="文本框 99"/>
          <p:cNvSpPr txBox="1"/>
          <p:nvPr/>
        </p:nvSpPr>
        <p:spPr>
          <a:xfrm>
            <a:off x="7032104" y="2608971"/>
            <a:ext cx="15589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软压板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4" name="文本框 100"/>
          <p:cNvSpPr txBox="1"/>
          <p:nvPr/>
        </p:nvSpPr>
        <p:spPr>
          <a:xfrm>
            <a:off x="7032104" y="2891203"/>
            <a:ext cx="15589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记 录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5" name="文本框 101"/>
          <p:cNvSpPr txBox="1"/>
          <p:nvPr/>
        </p:nvSpPr>
        <p:spPr>
          <a:xfrm>
            <a:off x="7034406" y="3162691"/>
            <a:ext cx="155892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版 本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6" name="文本框 103"/>
          <p:cNvSpPr txBox="1"/>
          <p:nvPr/>
        </p:nvSpPr>
        <p:spPr>
          <a:xfrm>
            <a:off x="9440368" y="1484784"/>
            <a:ext cx="159067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保护定值</a:t>
            </a:r>
          </a:p>
        </p:txBody>
      </p:sp>
      <p:sp>
        <p:nvSpPr>
          <p:cNvPr id="17" name="文本框 104"/>
          <p:cNvSpPr txBox="1"/>
          <p:nvPr/>
        </p:nvSpPr>
        <p:spPr>
          <a:xfrm>
            <a:off x="9440368" y="1761783"/>
            <a:ext cx="159067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保护控制字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8" name="文本框 105"/>
          <p:cNvSpPr txBox="1"/>
          <p:nvPr/>
        </p:nvSpPr>
        <p:spPr>
          <a:xfrm>
            <a:off x="9440368" y="2411447"/>
            <a:ext cx="159512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保护动作报告</a:t>
            </a:r>
          </a:p>
        </p:txBody>
      </p:sp>
      <p:sp>
        <p:nvSpPr>
          <p:cNvPr id="19" name="文本框 106"/>
          <p:cNvSpPr txBox="1"/>
          <p:nvPr/>
        </p:nvSpPr>
        <p:spPr>
          <a:xfrm>
            <a:off x="9440368" y="2688446"/>
            <a:ext cx="159448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装置事件报告</a:t>
            </a:r>
          </a:p>
        </p:txBody>
      </p:sp>
      <p:sp>
        <p:nvSpPr>
          <p:cNvPr id="20" name="文本框 107"/>
          <p:cNvSpPr txBox="1"/>
          <p:nvPr/>
        </p:nvSpPr>
        <p:spPr>
          <a:xfrm>
            <a:off x="9435923" y="2954015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状态变位报告</a:t>
            </a:r>
          </a:p>
        </p:txBody>
      </p:sp>
      <p:sp>
        <p:nvSpPr>
          <p:cNvPr id="21" name="文本框 108"/>
          <p:cNvSpPr txBox="1"/>
          <p:nvPr/>
        </p:nvSpPr>
        <p:spPr>
          <a:xfrm>
            <a:off x="9434469" y="3235042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 dirty="0">
                <a:latin typeface="仿宋" pitchFamily="49" charset="-122"/>
                <a:ea typeface="仿宋" pitchFamily="49" charset="-122"/>
                <a:sym typeface="+mn-ea"/>
              </a:rPr>
              <a:t>装置操作报告</a:t>
            </a:r>
          </a:p>
        </p:txBody>
      </p:sp>
      <p:sp>
        <p:nvSpPr>
          <p:cNvPr id="22" name="文本框 109"/>
          <p:cNvSpPr txBox="1"/>
          <p:nvPr/>
        </p:nvSpPr>
        <p:spPr>
          <a:xfrm>
            <a:off x="9435739" y="3512041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 dirty="0">
                <a:latin typeface="仿宋" pitchFamily="49" charset="-122"/>
                <a:ea typeface="仿宋" pitchFamily="49" charset="-122"/>
                <a:sym typeface="+mn-ea"/>
              </a:rPr>
              <a:t>装置告警报告</a:t>
            </a:r>
            <a:endParaRPr lang="zh-CN" altLang="en-US" sz="12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6" name="文本框 113"/>
          <p:cNvSpPr txBox="1"/>
          <p:nvPr/>
        </p:nvSpPr>
        <p:spPr>
          <a:xfrm>
            <a:off x="3208918" y="2119382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 dirty="0">
                <a:latin typeface="仿宋" pitchFamily="49" charset="-122"/>
                <a:ea typeface="仿宋" pitchFamily="49" charset="-122"/>
                <a:sym typeface="+mn-ea"/>
              </a:rPr>
              <a:t>出口设置</a:t>
            </a:r>
            <a:endParaRPr lang="zh-CN" altLang="en-US" sz="12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7" name="文本框 114"/>
          <p:cNvSpPr txBox="1"/>
          <p:nvPr/>
        </p:nvSpPr>
        <p:spPr>
          <a:xfrm>
            <a:off x="3208918" y="2394476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装置参数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8" name="文本框 115"/>
          <p:cNvSpPr txBox="1"/>
          <p:nvPr/>
        </p:nvSpPr>
        <p:spPr>
          <a:xfrm>
            <a:off x="3207589" y="2671475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时钟设置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9" name="文本框 116"/>
          <p:cNvSpPr txBox="1"/>
          <p:nvPr/>
        </p:nvSpPr>
        <p:spPr>
          <a:xfrm>
            <a:off x="3207589" y="2948474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密码设置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0" name="文本框 117"/>
          <p:cNvSpPr txBox="1"/>
          <p:nvPr/>
        </p:nvSpPr>
        <p:spPr>
          <a:xfrm>
            <a:off x="3208918" y="1288385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设备参数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1" name="文本框 118"/>
          <p:cNvSpPr txBox="1"/>
          <p:nvPr/>
        </p:nvSpPr>
        <p:spPr>
          <a:xfrm>
            <a:off x="3208918" y="1565384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 dirty="0">
                <a:latin typeface="仿宋" pitchFamily="49" charset="-122"/>
                <a:ea typeface="仿宋" pitchFamily="49" charset="-122"/>
                <a:sym typeface="+mn-ea"/>
              </a:rPr>
              <a:t>定</a:t>
            </a:r>
            <a:r>
              <a:rPr lang="zh-CN" altLang="en-US" sz="1200" dirty="0" smtClean="0">
                <a:latin typeface="仿宋" pitchFamily="49" charset="-122"/>
                <a:ea typeface="仿宋" pitchFamily="49" charset="-122"/>
                <a:sym typeface="+mn-ea"/>
              </a:rPr>
              <a:t>值</a:t>
            </a:r>
            <a:endParaRPr lang="zh-CN" altLang="en-US" sz="12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2" name="文本框 119"/>
          <p:cNvSpPr txBox="1"/>
          <p:nvPr/>
        </p:nvSpPr>
        <p:spPr>
          <a:xfrm>
            <a:off x="3208918" y="1842383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软压板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3" name="文本框 134"/>
          <p:cNvSpPr txBox="1"/>
          <p:nvPr/>
        </p:nvSpPr>
        <p:spPr>
          <a:xfrm>
            <a:off x="1014026" y="3716689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厂站名称</a:t>
            </a:r>
          </a:p>
        </p:txBody>
      </p:sp>
      <p:sp>
        <p:nvSpPr>
          <p:cNvPr id="34" name="文本框 135"/>
          <p:cNvSpPr txBox="1"/>
          <p:nvPr/>
        </p:nvSpPr>
        <p:spPr>
          <a:xfrm>
            <a:off x="1014026" y="2887523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以太网配置</a:t>
            </a:r>
          </a:p>
        </p:txBody>
      </p:sp>
      <p:sp>
        <p:nvSpPr>
          <p:cNvPr id="35" name="文本框 136"/>
          <p:cNvSpPr txBox="1"/>
          <p:nvPr/>
        </p:nvSpPr>
        <p:spPr>
          <a:xfrm>
            <a:off x="1014026" y="3159869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通信参数设置</a:t>
            </a:r>
          </a:p>
        </p:txBody>
      </p:sp>
      <p:sp>
        <p:nvSpPr>
          <p:cNvPr id="36" name="文本框 137"/>
          <p:cNvSpPr txBox="1"/>
          <p:nvPr/>
        </p:nvSpPr>
        <p:spPr>
          <a:xfrm>
            <a:off x="1014026" y="3439690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串口设置</a:t>
            </a:r>
          </a:p>
        </p:txBody>
      </p:sp>
      <p:sp>
        <p:nvSpPr>
          <p:cNvPr id="37" name="文本框 138"/>
          <p:cNvSpPr txBox="1"/>
          <p:nvPr/>
        </p:nvSpPr>
        <p:spPr>
          <a:xfrm>
            <a:off x="1274376" y="4437112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设备参数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39" name="文本框 140"/>
          <p:cNvSpPr txBox="1"/>
          <p:nvPr/>
        </p:nvSpPr>
        <p:spPr>
          <a:xfrm>
            <a:off x="1014026" y="4437112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零漂</a:t>
            </a:r>
          </a:p>
        </p:txBody>
      </p:sp>
      <p:sp>
        <p:nvSpPr>
          <p:cNvPr id="40" name="文本框 141"/>
          <p:cNvSpPr txBox="1"/>
          <p:nvPr/>
        </p:nvSpPr>
        <p:spPr>
          <a:xfrm>
            <a:off x="1014292" y="4714111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系数</a:t>
            </a:r>
          </a:p>
        </p:txBody>
      </p:sp>
      <p:sp>
        <p:nvSpPr>
          <p:cNvPr id="41" name="文本框 142"/>
          <p:cNvSpPr txBox="1"/>
          <p:nvPr/>
        </p:nvSpPr>
        <p:spPr>
          <a:xfrm>
            <a:off x="1014026" y="5301208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手动对点</a:t>
            </a:r>
          </a:p>
        </p:txBody>
      </p:sp>
      <p:sp>
        <p:nvSpPr>
          <p:cNvPr id="42" name="文本框 143"/>
          <p:cNvSpPr txBox="1"/>
          <p:nvPr/>
        </p:nvSpPr>
        <p:spPr>
          <a:xfrm>
            <a:off x="1014292" y="5575116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自动对点</a:t>
            </a:r>
          </a:p>
        </p:txBody>
      </p:sp>
      <p:sp>
        <p:nvSpPr>
          <p:cNvPr id="43" name="文本框 148"/>
          <p:cNvSpPr txBox="1"/>
          <p:nvPr/>
        </p:nvSpPr>
        <p:spPr>
          <a:xfrm>
            <a:off x="1014292" y="1484784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保护定值</a:t>
            </a:r>
          </a:p>
        </p:txBody>
      </p:sp>
      <p:sp>
        <p:nvSpPr>
          <p:cNvPr id="44" name="文本框 149"/>
          <p:cNvSpPr txBox="1"/>
          <p:nvPr/>
        </p:nvSpPr>
        <p:spPr>
          <a:xfrm>
            <a:off x="1014292" y="2315781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定值区号</a:t>
            </a:r>
          </a:p>
        </p:txBody>
      </p:sp>
      <p:sp>
        <p:nvSpPr>
          <p:cNvPr id="45" name="文本框 151"/>
          <p:cNvSpPr txBox="1"/>
          <p:nvPr/>
        </p:nvSpPr>
        <p:spPr>
          <a:xfrm>
            <a:off x="1014026" y="1761783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保护控制字</a:t>
            </a:r>
          </a:p>
        </p:txBody>
      </p:sp>
      <p:sp>
        <p:nvSpPr>
          <p:cNvPr id="46" name="文本框 152"/>
          <p:cNvSpPr txBox="1"/>
          <p:nvPr/>
        </p:nvSpPr>
        <p:spPr>
          <a:xfrm>
            <a:off x="1014026" y="2038782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定值复制</a:t>
            </a:r>
          </a:p>
        </p:txBody>
      </p:sp>
      <p:sp>
        <p:nvSpPr>
          <p:cNvPr id="47" name="文本框 153"/>
          <p:cNvSpPr txBox="1"/>
          <p:nvPr/>
        </p:nvSpPr>
        <p:spPr>
          <a:xfrm>
            <a:off x="3208918" y="4594195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手动录波</a:t>
            </a:r>
          </a:p>
        </p:txBody>
      </p:sp>
      <p:sp>
        <p:nvSpPr>
          <p:cNvPr id="48" name="文本框 154"/>
          <p:cNvSpPr txBox="1"/>
          <p:nvPr/>
        </p:nvSpPr>
        <p:spPr>
          <a:xfrm>
            <a:off x="3207589" y="5425192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通信对点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49" name="文本框 155"/>
          <p:cNvSpPr txBox="1"/>
          <p:nvPr/>
        </p:nvSpPr>
        <p:spPr>
          <a:xfrm>
            <a:off x="3207589" y="5702191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系统参数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0" name="文本框 156"/>
          <p:cNvSpPr txBox="1"/>
          <p:nvPr/>
        </p:nvSpPr>
        <p:spPr>
          <a:xfrm>
            <a:off x="3208918" y="4871194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出口传动</a:t>
            </a:r>
          </a:p>
        </p:txBody>
      </p:sp>
      <p:sp>
        <p:nvSpPr>
          <p:cNvPr id="51" name="文本框 157"/>
          <p:cNvSpPr txBox="1"/>
          <p:nvPr/>
        </p:nvSpPr>
        <p:spPr>
          <a:xfrm>
            <a:off x="3208918" y="5148193"/>
            <a:ext cx="133350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模入设置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2" name="文本框 158"/>
          <p:cNvSpPr txBox="1"/>
          <p:nvPr/>
        </p:nvSpPr>
        <p:spPr>
          <a:xfrm>
            <a:off x="7042745" y="4468358"/>
            <a:ext cx="1595164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记录</a:t>
            </a:r>
          </a:p>
        </p:txBody>
      </p:sp>
      <p:sp>
        <p:nvSpPr>
          <p:cNvPr id="53" name="文本框 159"/>
          <p:cNvSpPr txBox="1"/>
          <p:nvPr/>
        </p:nvSpPr>
        <p:spPr>
          <a:xfrm>
            <a:off x="7048531" y="5302910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版本</a:t>
            </a:r>
          </a:p>
        </p:txBody>
      </p:sp>
      <p:sp>
        <p:nvSpPr>
          <p:cNvPr id="54" name="文本框 160"/>
          <p:cNvSpPr txBox="1"/>
          <p:nvPr/>
        </p:nvSpPr>
        <p:spPr>
          <a:xfrm>
            <a:off x="7044315" y="5579910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取消当前打印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5" name="文本框 161"/>
          <p:cNvSpPr txBox="1"/>
          <p:nvPr/>
        </p:nvSpPr>
        <p:spPr>
          <a:xfrm>
            <a:off x="7040682" y="4740907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 dirty="0">
                <a:latin typeface="仿宋" pitchFamily="49" charset="-122"/>
                <a:ea typeface="仿宋" pitchFamily="49" charset="-122"/>
              </a:rPr>
              <a:t>定值</a:t>
            </a:r>
          </a:p>
        </p:txBody>
      </p:sp>
      <p:sp>
        <p:nvSpPr>
          <p:cNvPr id="56" name="文本框 162"/>
          <p:cNvSpPr txBox="1"/>
          <p:nvPr/>
        </p:nvSpPr>
        <p:spPr>
          <a:xfrm>
            <a:off x="7040682" y="5025912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7FCCE7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软压板</a:t>
            </a:r>
          </a:p>
        </p:txBody>
      </p:sp>
      <p:cxnSp>
        <p:nvCxnSpPr>
          <p:cNvPr id="92" name="肘形连接符 91"/>
          <p:cNvCxnSpPr>
            <a:stCxn id="4" idx="3"/>
            <a:endCxn id="8" idx="1"/>
          </p:cNvCxnSpPr>
          <p:nvPr/>
        </p:nvCxnSpPr>
        <p:spPr>
          <a:xfrm flipV="1">
            <a:off x="6451982" y="1351459"/>
            <a:ext cx="584484" cy="1685845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文本框 249"/>
          <p:cNvSpPr txBox="1"/>
          <p:nvPr/>
        </p:nvSpPr>
        <p:spPr>
          <a:xfrm>
            <a:off x="9439098" y="3950895"/>
            <a:ext cx="159512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保护动作报告</a:t>
            </a:r>
          </a:p>
        </p:txBody>
      </p:sp>
      <p:sp>
        <p:nvSpPr>
          <p:cNvPr id="107" name="文本框 250"/>
          <p:cNvSpPr txBox="1"/>
          <p:nvPr/>
        </p:nvSpPr>
        <p:spPr>
          <a:xfrm>
            <a:off x="9441638" y="4227894"/>
            <a:ext cx="1594485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装置事件报告</a:t>
            </a:r>
          </a:p>
        </p:txBody>
      </p:sp>
      <p:sp>
        <p:nvSpPr>
          <p:cNvPr id="108" name="文本框 251"/>
          <p:cNvSpPr txBox="1"/>
          <p:nvPr/>
        </p:nvSpPr>
        <p:spPr>
          <a:xfrm>
            <a:off x="9441638" y="4504893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状态变位报告</a:t>
            </a:r>
          </a:p>
        </p:txBody>
      </p:sp>
      <p:sp>
        <p:nvSpPr>
          <p:cNvPr id="109" name="文本框 252"/>
          <p:cNvSpPr txBox="1"/>
          <p:nvPr/>
        </p:nvSpPr>
        <p:spPr>
          <a:xfrm>
            <a:off x="9435923" y="4781891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装置操作报告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10" name="文本框 253"/>
          <p:cNvSpPr txBox="1"/>
          <p:nvPr/>
        </p:nvSpPr>
        <p:spPr>
          <a:xfrm>
            <a:off x="9441638" y="5058891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  <a:sym typeface="+mn-ea"/>
              </a:rPr>
              <a:t>装置告警报告</a:t>
            </a:r>
            <a:endParaRPr lang="zh-CN" altLang="en-US" sz="120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111" name="文本框 254"/>
          <p:cNvSpPr txBox="1"/>
          <p:nvPr/>
        </p:nvSpPr>
        <p:spPr>
          <a:xfrm>
            <a:off x="9466209" y="5484435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保护定值</a:t>
            </a:r>
          </a:p>
        </p:txBody>
      </p:sp>
      <p:sp>
        <p:nvSpPr>
          <p:cNvPr id="112" name="文本框 255"/>
          <p:cNvSpPr txBox="1"/>
          <p:nvPr/>
        </p:nvSpPr>
        <p:spPr>
          <a:xfrm>
            <a:off x="9466209" y="5744289"/>
            <a:ext cx="1593850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CC00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200">
                <a:latin typeface="仿宋" pitchFamily="49" charset="-122"/>
                <a:ea typeface="仿宋" pitchFamily="49" charset="-122"/>
              </a:rPr>
              <a:t>保护控制字</a:t>
            </a:r>
          </a:p>
        </p:txBody>
      </p:sp>
      <p:cxnSp>
        <p:nvCxnSpPr>
          <p:cNvPr id="652" name="肘形连接符 651"/>
          <p:cNvCxnSpPr>
            <a:stCxn id="4" idx="3"/>
            <a:endCxn id="9" idx="1"/>
          </p:cNvCxnSpPr>
          <p:nvPr/>
        </p:nvCxnSpPr>
        <p:spPr>
          <a:xfrm flipV="1">
            <a:off x="6451982" y="1628458"/>
            <a:ext cx="584484" cy="1408846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肘形连接符 654"/>
          <p:cNvCxnSpPr>
            <a:stCxn id="4" idx="3"/>
            <a:endCxn id="11" idx="1"/>
          </p:cNvCxnSpPr>
          <p:nvPr/>
        </p:nvCxnSpPr>
        <p:spPr>
          <a:xfrm flipV="1">
            <a:off x="6451982" y="2181721"/>
            <a:ext cx="585084" cy="85558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6" name="肘形连接符 655"/>
          <p:cNvCxnSpPr>
            <a:stCxn id="4" idx="3"/>
            <a:endCxn id="12" idx="1"/>
          </p:cNvCxnSpPr>
          <p:nvPr/>
        </p:nvCxnSpPr>
        <p:spPr>
          <a:xfrm flipV="1">
            <a:off x="6451982" y="2458720"/>
            <a:ext cx="580122" cy="578584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7" name="肘形连接符 656"/>
          <p:cNvCxnSpPr>
            <a:stCxn id="4" idx="3"/>
            <a:endCxn id="13" idx="1"/>
          </p:cNvCxnSpPr>
          <p:nvPr/>
        </p:nvCxnSpPr>
        <p:spPr>
          <a:xfrm flipV="1">
            <a:off x="6451982" y="2747471"/>
            <a:ext cx="580122" cy="28983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8" name="肘形连接符 657"/>
          <p:cNvCxnSpPr>
            <a:stCxn id="4" idx="3"/>
            <a:endCxn id="14" idx="1"/>
          </p:cNvCxnSpPr>
          <p:nvPr/>
        </p:nvCxnSpPr>
        <p:spPr>
          <a:xfrm flipV="1">
            <a:off x="6451982" y="3029703"/>
            <a:ext cx="580122" cy="7601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9" name="肘形连接符 658"/>
          <p:cNvCxnSpPr>
            <a:stCxn id="4" idx="3"/>
            <a:endCxn id="10" idx="1"/>
          </p:cNvCxnSpPr>
          <p:nvPr/>
        </p:nvCxnSpPr>
        <p:spPr>
          <a:xfrm flipV="1">
            <a:off x="6451982" y="1904722"/>
            <a:ext cx="584484" cy="1132582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肘形连接符 671"/>
          <p:cNvCxnSpPr>
            <a:stCxn id="4" idx="3"/>
            <a:endCxn id="15" idx="1"/>
          </p:cNvCxnSpPr>
          <p:nvPr/>
        </p:nvCxnSpPr>
        <p:spPr>
          <a:xfrm>
            <a:off x="6451982" y="3037304"/>
            <a:ext cx="582424" cy="263887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3" name="肘形连接符 672"/>
          <p:cNvCxnSpPr>
            <a:stCxn id="6" idx="3"/>
            <a:endCxn id="52" idx="1"/>
          </p:cNvCxnSpPr>
          <p:nvPr/>
        </p:nvCxnSpPr>
        <p:spPr>
          <a:xfrm>
            <a:off x="6451982" y="3761403"/>
            <a:ext cx="590763" cy="845455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肘形连接符 678"/>
          <p:cNvCxnSpPr>
            <a:stCxn id="6" idx="3"/>
            <a:endCxn id="55" idx="1"/>
          </p:cNvCxnSpPr>
          <p:nvPr/>
        </p:nvCxnSpPr>
        <p:spPr>
          <a:xfrm>
            <a:off x="6451982" y="3761403"/>
            <a:ext cx="588700" cy="1118004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肘形连接符 679"/>
          <p:cNvCxnSpPr>
            <a:stCxn id="6" idx="3"/>
            <a:endCxn id="56" idx="1"/>
          </p:cNvCxnSpPr>
          <p:nvPr/>
        </p:nvCxnSpPr>
        <p:spPr>
          <a:xfrm>
            <a:off x="6451982" y="3761403"/>
            <a:ext cx="588700" cy="1403009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肘形连接符 680"/>
          <p:cNvCxnSpPr>
            <a:stCxn id="6" idx="3"/>
            <a:endCxn id="53" idx="1"/>
          </p:cNvCxnSpPr>
          <p:nvPr/>
        </p:nvCxnSpPr>
        <p:spPr>
          <a:xfrm>
            <a:off x="6451982" y="3761403"/>
            <a:ext cx="596549" cy="1680007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肘形连接符 681"/>
          <p:cNvCxnSpPr>
            <a:stCxn id="6" idx="3"/>
            <a:endCxn id="54" idx="1"/>
          </p:cNvCxnSpPr>
          <p:nvPr/>
        </p:nvCxnSpPr>
        <p:spPr>
          <a:xfrm>
            <a:off x="6451982" y="3761403"/>
            <a:ext cx="592333" cy="1957007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1" name="肘形连接符 690"/>
          <p:cNvCxnSpPr>
            <a:stCxn id="12" idx="3"/>
            <a:endCxn id="16" idx="1"/>
          </p:cNvCxnSpPr>
          <p:nvPr/>
        </p:nvCxnSpPr>
        <p:spPr>
          <a:xfrm flipV="1">
            <a:off x="8591029" y="1623284"/>
            <a:ext cx="849339" cy="835436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4" name="肘形连接符 693"/>
          <p:cNvCxnSpPr>
            <a:stCxn id="12" idx="3"/>
            <a:endCxn id="17" idx="1"/>
          </p:cNvCxnSpPr>
          <p:nvPr/>
        </p:nvCxnSpPr>
        <p:spPr>
          <a:xfrm flipV="1">
            <a:off x="8591029" y="1900283"/>
            <a:ext cx="849339" cy="558437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肘形连接符 696"/>
          <p:cNvCxnSpPr>
            <a:stCxn id="14" idx="3"/>
            <a:endCxn id="18" idx="1"/>
          </p:cNvCxnSpPr>
          <p:nvPr/>
        </p:nvCxnSpPr>
        <p:spPr>
          <a:xfrm flipV="1">
            <a:off x="8591029" y="2549947"/>
            <a:ext cx="849339" cy="479756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0" name="肘形连接符 699"/>
          <p:cNvCxnSpPr>
            <a:stCxn id="14" idx="3"/>
            <a:endCxn id="19" idx="1"/>
          </p:cNvCxnSpPr>
          <p:nvPr/>
        </p:nvCxnSpPr>
        <p:spPr>
          <a:xfrm flipV="1">
            <a:off x="8591029" y="2826946"/>
            <a:ext cx="849339" cy="202757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1" name="肘形连接符 700"/>
          <p:cNvCxnSpPr>
            <a:stCxn id="14" idx="3"/>
            <a:endCxn id="20" idx="1"/>
          </p:cNvCxnSpPr>
          <p:nvPr/>
        </p:nvCxnSpPr>
        <p:spPr>
          <a:xfrm>
            <a:off x="8591029" y="3029703"/>
            <a:ext cx="844894" cy="62812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2" name="肘形连接符 701"/>
          <p:cNvCxnSpPr>
            <a:stCxn id="14" idx="3"/>
            <a:endCxn id="21" idx="1"/>
          </p:cNvCxnSpPr>
          <p:nvPr/>
        </p:nvCxnSpPr>
        <p:spPr>
          <a:xfrm>
            <a:off x="8591029" y="3029703"/>
            <a:ext cx="843440" cy="343839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肘形连接符 708"/>
          <p:cNvCxnSpPr>
            <a:stCxn id="14" idx="3"/>
            <a:endCxn id="22" idx="1"/>
          </p:cNvCxnSpPr>
          <p:nvPr/>
        </p:nvCxnSpPr>
        <p:spPr>
          <a:xfrm>
            <a:off x="8591029" y="3029703"/>
            <a:ext cx="844710" cy="620838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肘形连接符 711"/>
          <p:cNvCxnSpPr>
            <a:stCxn id="52" idx="3"/>
            <a:endCxn id="106" idx="1"/>
          </p:cNvCxnSpPr>
          <p:nvPr/>
        </p:nvCxnSpPr>
        <p:spPr>
          <a:xfrm flipV="1">
            <a:off x="8637909" y="4089395"/>
            <a:ext cx="801189" cy="51746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5" name="肘形连接符 714"/>
          <p:cNvCxnSpPr>
            <a:stCxn id="52" idx="3"/>
            <a:endCxn id="107" idx="1"/>
          </p:cNvCxnSpPr>
          <p:nvPr/>
        </p:nvCxnSpPr>
        <p:spPr>
          <a:xfrm flipV="1">
            <a:off x="8637909" y="4366394"/>
            <a:ext cx="803729" cy="240464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6" name="肘形连接符 715"/>
          <p:cNvCxnSpPr>
            <a:stCxn id="52" idx="3"/>
            <a:endCxn id="108" idx="1"/>
          </p:cNvCxnSpPr>
          <p:nvPr/>
        </p:nvCxnSpPr>
        <p:spPr>
          <a:xfrm>
            <a:off x="8637909" y="4606858"/>
            <a:ext cx="803729" cy="36535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" name="肘形连接符 716"/>
          <p:cNvCxnSpPr>
            <a:stCxn id="52" idx="3"/>
            <a:endCxn id="109" idx="1"/>
          </p:cNvCxnSpPr>
          <p:nvPr/>
        </p:nvCxnSpPr>
        <p:spPr>
          <a:xfrm>
            <a:off x="8637909" y="4606858"/>
            <a:ext cx="798014" cy="31353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" name="肘形连接符 717"/>
          <p:cNvCxnSpPr>
            <a:stCxn id="52" idx="3"/>
            <a:endCxn id="110" idx="1"/>
          </p:cNvCxnSpPr>
          <p:nvPr/>
        </p:nvCxnSpPr>
        <p:spPr>
          <a:xfrm>
            <a:off x="8637909" y="4606858"/>
            <a:ext cx="803729" cy="59053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7" name="肘形连接符 726"/>
          <p:cNvCxnSpPr>
            <a:stCxn id="55" idx="3"/>
            <a:endCxn id="111" idx="1"/>
          </p:cNvCxnSpPr>
          <p:nvPr/>
        </p:nvCxnSpPr>
        <p:spPr>
          <a:xfrm>
            <a:off x="8634532" y="4879407"/>
            <a:ext cx="831677" cy="743528"/>
          </a:xfrm>
          <a:prstGeom prst="bentConnector3">
            <a:avLst>
              <a:gd name="adj1" fmla="val 34478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肘形连接符 730"/>
          <p:cNvCxnSpPr>
            <a:stCxn id="55" idx="3"/>
            <a:endCxn id="112" idx="1"/>
          </p:cNvCxnSpPr>
          <p:nvPr/>
        </p:nvCxnSpPr>
        <p:spPr>
          <a:xfrm>
            <a:off x="8634532" y="4879407"/>
            <a:ext cx="831677" cy="1003382"/>
          </a:xfrm>
          <a:prstGeom prst="bentConnector3">
            <a:avLst>
              <a:gd name="adj1" fmla="val 34011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肘形连接符 735"/>
          <p:cNvCxnSpPr>
            <a:stCxn id="5" idx="1"/>
            <a:endCxn id="30" idx="3"/>
          </p:cNvCxnSpPr>
          <p:nvPr/>
        </p:nvCxnSpPr>
        <p:spPr>
          <a:xfrm rot="10800000">
            <a:off x="4542418" y="1426886"/>
            <a:ext cx="576064" cy="1978719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肘形连接符 738"/>
          <p:cNvCxnSpPr>
            <a:stCxn id="5" idx="1"/>
            <a:endCxn id="31" idx="3"/>
          </p:cNvCxnSpPr>
          <p:nvPr/>
        </p:nvCxnSpPr>
        <p:spPr>
          <a:xfrm rot="10800000">
            <a:off x="4542418" y="1703884"/>
            <a:ext cx="576064" cy="170172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肘形连接符 739"/>
          <p:cNvCxnSpPr>
            <a:stCxn id="5" idx="1"/>
            <a:endCxn id="32" idx="3"/>
          </p:cNvCxnSpPr>
          <p:nvPr/>
        </p:nvCxnSpPr>
        <p:spPr>
          <a:xfrm rot="10800000">
            <a:off x="4542418" y="1980884"/>
            <a:ext cx="576064" cy="1424721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肘形连接符 740"/>
          <p:cNvCxnSpPr>
            <a:stCxn id="5" idx="1"/>
            <a:endCxn id="26" idx="3"/>
          </p:cNvCxnSpPr>
          <p:nvPr/>
        </p:nvCxnSpPr>
        <p:spPr>
          <a:xfrm rot="10800000">
            <a:off x="4542418" y="2257882"/>
            <a:ext cx="576064" cy="1147722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2" name="肘形连接符 741"/>
          <p:cNvCxnSpPr>
            <a:stCxn id="5" idx="1"/>
            <a:endCxn id="27" idx="3"/>
          </p:cNvCxnSpPr>
          <p:nvPr/>
        </p:nvCxnSpPr>
        <p:spPr>
          <a:xfrm rot="10800000">
            <a:off x="4542418" y="2532976"/>
            <a:ext cx="576064" cy="872628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1" name="肘形连接符 750"/>
          <p:cNvCxnSpPr>
            <a:stCxn id="5" idx="1"/>
            <a:endCxn id="28" idx="3"/>
          </p:cNvCxnSpPr>
          <p:nvPr/>
        </p:nvCxnSpPr>
        <p:spPr>
          <a:xfrm rot="10800000">
            <a:off x="4541090" y="2809976"/>
            <a:ext cx="577393" cy="595629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肘形连接符 751"/>
          <p:cNvCxnSpPr>
            <a:stCxn id="5" idx="1"/>
            <a:endCxn id="29" idx="3"/>
          </p:cNvCxnSpPr>
          <p:nvPr/>
        </p:nvCxnSpPr>
        <p:spPr>
          <a:xfrm rot="10800000">
            <a:off x="4541090" y="3086974"/>
            <a:ext cx="577393" cy="31863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肘形连接符 756"/>
          <p:cNvCxnSpPr>
            <a:stCxn id="7" idx="1"/>
            <a:endCxn id="47" idx="3"/>
          </p:cNvCxnSpPr>
          <p:nvPr/>
        </p:nvCxnSpPr>
        <p:spPr>
          <a:xfrm rot="10800000" flipV="1">
            <a:off x="4542418" y="4119979"/>
            <a:ext cx="576064" cy="612716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8" name="肘形连接符 757"/>
          <p:cNvCxnSpPr>
            <a:stCxn id="7" idx="1"/>
            <a:endCxn id="50" idx="3"/>
          </p:cNvCxnSpPr>
          <p:nvPr/>
        </p:nvCxnSpPr>
        <p:spPr>
          <a:xfrm rot="10800000" flipV="1">
            <a:off x="4542418" y="4119978"/>
            <a:ext cx="576064" cy="889715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9" name="肘形连接符 758"/>
          <p:cNvCxnSpPr>
            <a:stCxn id="7" idx="1"/>
            <a:endCxn id="48" idx="3"/>
          </p:cNvCxnSpPr>
          <p:nvPr/>
        </p:nvCxnSpPr>
        <p:spPr>
          <a:xfrm rot="10800000" flipV="1">
            <a:off x="4541090" y="4119978"/>
            <a:ext cx="577393" cy="144371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0" name="肘形连接符 759"/>
          <p:cNvCxnSpPr>
            <a:stCxn id="7" idx="1"/>
            <a:endCxn id="51" idx="3"/>
          </p:cNvCxnSpPr>
          <p:nvPr/>
        </p:nvCxnSpPr>
        <p:spPr>
          <a:xfrm rot="10800000" flipV="1">
            <a:off x="4542418" y="4119979"/>
            <a:ext cx="576064" cy="1166714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5" name="肘形连接符 764"/>
          <p:cNvCxnSpPr>
            <a:stCxn id="7" idx="1"/>
            <a:endCxn id="49" idx="3"/>
          </p:cNvCxnSpPr>
          <p:nvPr/>
        </p:nvCxnSpPr>
        <p:spPr>
          <a:xfrm rot="10800000" flipV="1">
            <a:off x="4541090" y="4119979"/>
            <a:ext cx="577393" cy="1720712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8" name="肘形连接符 777"/>
          <p:cNvCxnSpPr>
            <a:stCxn id="31" idx="1"/>
            <a:endCxn id="43" idx="3"/>
          </p:cNvCxnSpPr>
          <p:nvPr/>
        </p:nvCxnSpPr>
        <p:spPr>
          <a:xfrm rot="10800000">
            <a:off x="2608142" y="1623284"/>
            <a:ext cx="600776" cy="80600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1" name="肘形连接符 780"/>
          <p:cNvCxnSpPr>
            <a:stCxn id="31" idx="1"/>
            <a:endCxn id="45" idx="3"/>
          </p:cNvCxnSpPr>
          <p:nvPr/>
        </p:nvCxnSpPr>
        <p:spPr>
          <a:xfrm rot="10800000" flipV="1">
            <a:off x="2607876" y="1703883"/>
            <a:ext cx="601042" cy="196399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2" name="肘形连接符 781"/>
          <p:cNvCxnSpPr>
            <a:stCxn id="31" idx="1"/>
            <a:endCxn id="46" idx="3"/>
          </p:cNvCxnSpPr>
          <p:nvPr/>
        </p:nvCxnSpPr>
        <p:spPr>
          <a:xfrm rot="10800000" flipV="1">
            <a:off x="2607876" y="1703884"/>
            <a:ext cx="601042" cy="473398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3" name="肘形连接符 782"/>
          <p:cNvCxnSpPr>
            <a:stCxn id="31" idx="1"/>
            <a:endCxn id="44" idx="3"/>
          </p:cNvCxnSpPr>
          <p:nvPr/>
        </p:nvCxnSpPr>
        <p:spPr>
          <a:xfrm rot="10800000" flipV="1">
            <a:off x="2608142" y="1703883"/>
            <a:ext cx="600776" cy="750397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4" name="肘形连接符 783"/>
          <p:cNvCxnSpPr>
            <a:stCxn id="27" idx="1"/>
            <a:endCxn id="34" idx="3"/>
          </p:cNvCxnSpPr>
          <p:nvPr/>
        </p:nvCxnSpPr>
        <p:spPr>
          <a:xfrm rot="10800000" flipV="1">
            <a:off x="2607876" y="2532975"/>
            <a:ext cx="601042" cy="493047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5" name="肘形连接符 784"/>
          <p:cNvCxnSpPr>
            <a:stCxn id="27" idx="1"/>
            <a:endCxn id="35" idx="3"/>
          </p:cNvCxnSpPr>
          <p:nvPr/>
        </p:nvCxnSpPr>
        <p:spPr>
          <a:xfrm rot="10800000" flipV="1">
            <a:off x="2607876" y="2532975"/>
            <a:ext cx="601042" cy="76539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6" name="肘形连接符 785"/>
          <p:cNvCxnSpPr>
            <a:stCxn id="27" idx="1"/>
            <a:endCxn id="36" idx="3"/>
          </p:cNvCxnSpPr>
          <p:nvPr/>
        </p:nvCxnSpPr>
        <p:spPr>
          <a:xfrm rot="10800000" flipV="1">
            <a:off x="2607876" y="2532976"/>
            <a:ext cx="601042" cy="1045214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8" name="肘形连接符 797"/>
          <p:cNvCxnSpPr>
            <a:stCxn id="27" idx="1"/>
            <a:endCxn id="33" idx="3"/>
          </p:cNvCxnSpPr>
          <p:nvPr/>
        </p:nvCxnSpPr>
        <p:spPr>
          <a:xfrm rot="10800000" flipV="1">
            <a:off x="2607876" y="2532975"/>
            <a:ext cx="601042" cy="1322213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3" name="肘形连接符 802"/>
          <p:cNvCxnSpPr>
            <a:stCxn id="51" idx="1"/>
            <a:endCxn id="39" idx="3"/>
          </p:cNvCxnSpPr>
          <p:nvPr/>
        </p:nvCxnSpPr>
        <p:spPr>
          <a:xfrm rot="10800000">
            <a:off x="2607876" y="4575613"/>
            <a:ext cx="601042" cy="711081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5" name="肘形连接符 804"/>
          <p:cNvCxnSpPr>
            <a:stCxn id="51" idx="1"/>
            <a:endCxn id="40" idx="3"/>
          </p:cNvCxnSpPr>
          <p:nvPr/>
        </p:nvCxnSpPr>
        <p:spPr>
          <a:xfrm rot="10800000">
            <a:off x="2608142" y="4852611"/>
            <a:ext cx="600776" cy="434082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肘形连接符 805"/>
          <p:cNvCxnSpPr>
            <a:stCxn id="48" idx="1"/>
            <a:endCxn id="41" idx="3"/>
          </p:cNvCxnSpPr>
          <p:nvPr/>
        </p:nvCxnSpPr>
        <p:spPr>
          <a:xfrm rot="10800000">
            <a:off x="2607877" y="5439708"/>
            <a:ext cx="599713" cy="123984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7" name="肘形连接符 806"/>
          <p:cNvCxnSpPr>
            <a:stCxn id="48" idx="1"/>
            <a:endCxn id="42" idx="3"/>
          </p:cNvCxnSpPr>
          <p:nvPr/>
        </p:nvCxnSpPr>
        <p:spPr>
          <a:xfrm rot="10800000" flipV="1">
            <a:off x="2608143" y="5563692"/>
            <a:ext cx="599447" cy="149924"/>
          </a:xfrm>
          <a:prstGeom prst="bentConnector3">
            <a:avLst>
              <a:gd name="adj1" fmla="val 50000"/>
            </a:avLst>
          </a:prstGeom>
          <a:ln w="28575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8" name="TextBox 817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许继电气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WXH-823C</a:t>
            </a: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 </a:t>
            </a:r>
            <a:endParaRPr lang="zh-CN" sz="2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246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2780928"/>
            <a:ext cx="10585176" cy="2389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27448" y="1830015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密码设置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许继电气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WXH-823C</a:t>
            </a:r>
            <a:r>
              <a:rPr lang="zh-CN" altLang="en-US" sz="2400" b="1" dirty="0" smtClean="0">
                <a:solidFill>
                  <a:schemeClr val="bg1"/>
                </a:solidFill>
                <a:latin typeface="+mn-ea"/>
                <a:sym typeface="+mn-ea"/>
              </a:rPr>
              <a:t> </a:t>
            </a:r>
            <a:endParaRPr lang="zh-CN" sz="2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543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14</a:t>
            </a:fld>
            <a:endParaRPr lang="zh-CN" altLang="en-US" dirty="0"/>
          </a:p>
        </p:txBody>
      </p:sp>
      <p:cxnSp>
        <p:nvCxnSpPr>
          <p:cNvPr id="36" name="直接连接符 35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107950" y="20935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107950" y="238162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112500" y="2165604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2381575" y="1613835"/>
            <a:ext cx="7887945" cy="595858"/>
            <a:chOff x="3504874" y="1353111"/>
            <a:chExt cx="5182251" cy="1057946"/>
          </a:xfrm>
        </p:grpSpPr>
        <p:sp>
          <p:nvSpPr>
            <p:cNvPr id="44" name="矩形 43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7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374589" y="2215986"/>
            <a:ext cx="7888590" cy="595858"/>
            <a:chOff x="3504874" y="2510154"/>
            <a:chExt cx="5182675" cy="1057946"/>
          </a:xfrm>
        </p:grpSpPr>
        <p:sp>
          <p:nvSpPr>
            <p:cNvPr id="49" name="矩形 48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1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2" name="TextBox 81"/>
            <p:cNvSpPr txBox="1"/>
            <p:nvPr/>
          </p:nvSpPr>
          <p:spPr>
            <a:xfrm>
              <a:off x="5269921" y="2819424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南瑞</a:t>
              </a:r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PCS</a:t>
              </a:r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（站用变保护装置）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2381576" y="2811844"/>
            <a:ext cx="7887945" cy="595858"/>
            <a:chOff x="3504874" y="3667198"/>
            <a:chExt cx="5182251" cy="1057946"/>
          </a:xfrm>
        </p:grpSpPr>
        <p:sp>
          <p:nvSpPr>
            <p:cNvPr id="54" name="矩形 53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6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7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许继电气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WXH-823C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381575" y="3417128"/>
            <a:ext cx="7971153" cy="595858"/>
            <a:chOff x="3504874" y="3667198"/>
            <a:chExt cx="5236917" cy="1057946"/>
          </a:xfrm>
        </p:grpSpPr>
        <p:sp>
          <p:nvSpPr>
            <p:cNvPr id="59" name="矩形 58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1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2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四方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CSD-213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2368502" y="4007848"/>
            <a:ext cx="7971153" cy="600996"/>
            <a:chOff x="3504874" y="3666369"/>
            <a:chExt cx="5236917" cy="1067068"/>
          </a:xfrm>
        </p:grpSpPr>
        <p:sp>
          <p:nvSpPr>
            <p:cNvPr id="64" name="矩形 63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6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7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ABB REF615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373319" y="4608844"/>
            <a:ext cx="7971153" cy="600996"/>
            <a:chOff x="3504874" y="3666369"/>
            <a:chExt cx="5236917" cy="1067068"/>
          </a:xfrm>
        </p:grpSpPr>
        <p:sp>
          <p:nvSpPr>
            <p:cNvPr id="69" name="矩形 68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1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2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Schneider PM5300&amp;DM2300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368502" y="5204268"/>
            <a:ext cx="7971153" cy="600996"/>
            <a:chOff x="3504874" y="3666369"/>
            <a:chExt cx="5236917" cy="1067068"/>
          </a:xfrm>
        </p:grpSpPr>
        <p:sp>
          <p:nvSpPr>
            <p:cNvPr id="74" name="矩形 73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6" name="TextBox 89"/>
            <p:cNvSpPr txBox="1"/>
            <p:nvPr/>
          </p:nvSpPr>
          <p:spPr>
            <a:xfrm>
              <a:off x="3736212" y="3685276"/>
              <a:ext cx="616706" cy="103826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7" name="TextBox 90"/>
            <p:cNvSpPr txBox="1"/>
            <p:nvPr/>
          </p:nvSpPr>
          <p:spPr>
            <a:xfrm>
              <a:off x="5324939" y="3975636"/>
              <a:ext cx="3416852" cy="60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威胜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DSSD331</a:t>
              </a:r>
              <a:endParaRPr lang="en-US" altLang="zh-CN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dirty="0">
                <a:solidFill>
                  <a:schemeClr val="accent1"/>
                </a:solidFill>
                <a:latin typeface="+mn-ea"/>
                <a:sym typeface="+mn-ea"/>
              </a:rPr>
              <a:t>四方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CSD-213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2" name="图片 1" descr="43040c41f5c2346c09475de4aceac94"/>
          <p:cNvPicPr>
            <a:picLocks noChangeAspect="1"/>
          </p:cNvPicPr>
          <p:nvPr/>
        </p:nvPicPr>
        <p:blipFill>
          <a:blip r:embed="rId2"/>
          <a:srcRect l="6941" t="8652" r="9965" b="6733"/>
          <a:stretch>
            <a:fillRect/>
          </a:stretch>
        </p:blipFill>
        <p:spPr>
          <a:xfrm>
            <a:off x="691515" y="1393825"/>
            <a:ext cx="4620260" cy="3528695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541645" y="1393825"/>
          <a:ext cx="6387465" cy="4554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240"/>
                <a:gridCol w="5356225"/>
              </a:tblGrid>
              <a:tr h="567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CSD-213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运行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灯亮时，设备正常运行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 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动作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灯亮时，设备处于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 smtClean="0">
                          <a:latin typeface="+mn-ea"/>
                          <a:sym typeface="+mn-ea"/>
                        </a:rPr>
                        <a:t>“TWJ”</a:t>
                      </a:r>
                      <a:r>
                        <a:rPr lang="zh-CN" altLang="en-US" sz="1600" dirty="0" smtClean="0">
                          <a:latin typeface="+mn-ea"/>
                          <a:sym typeface="+mn-ea"/>
                        </a:rPr>
                        <a:t>灯亮时，设备处于分闸状态</a:t>
                      </a:r>
                      <a:endParaRPr lang="zh-CN" altLang="en-US" sz="1600" dirty="0" smtClean="0">
                        <a:latin typeface="+mn-ea"/>
                        <a:ea typeface="+mn-ea"/>
                        <a:sym typeface="+mn-ea"/>
                      </a:endParaRP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“HWJ”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灯亮时，设备处于合闸状态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告警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灯亮时，设备发生故障告警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 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充电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灯亮时，设备处于充电状态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备用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灯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信号复位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用于复原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告警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指示灯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“QUIT”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为退出键，用于返回上级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“SET”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键为设置键，用于打开菜单（后作为确认键使用）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930275" y="2088515"/>
            <a:ext cx="34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charset="0"/>
              </a:rPr>
              <a:t>①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1212215" y="1844675"/>
            <a:ext cx="203200" cy="3143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360805" y="2088515"/>
            <a:ext cx="34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</a:rPr>
              <a:t>②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1568450" y="1844675"/>
            <a:ext cx="203200" cy="3143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/>
        </p:nvCxnSpPr>
        <p:spPr>
          <a:xfrm flipV="1">
            <a:off x="1906905" y="1844675"/>
            <a:ext cx="203200" cy="3143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703705" y="2088515"/>
            <a:ext cx="367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</a:rPr>
              <a:t>③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2245360" y="1844675"/>
            <a:ext cx="203200" cy="3143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009775" y="2088515"/>
            <a:ext cx="34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④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575560" y="1844675"/>
            <a:ext cx="203200" cy="3143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359025" y="2088515"/>
            <a:ext cx="3022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⑤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2843530" y="1844675"/>
            <a:ext cx="203200" cy="3143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661285" y="2088515"/>
            <a:ext cx="321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⑥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3150235" y="1844675"/>
            <a:ext cx="203200" cy="3143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983230" y="2088515"/>
            <a:ext cx="307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⑦</a:t>
            </a: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053840" y="2115185"/>
            <a:ext cx="314325" cy="2336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750945" y="1859915"/>
            <a:ext cx="328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⑧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3887470" y="2348865"/>
            <a:ext cx="314325" cy="2336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523615" y="2115185"/>
            <a:ext cx="363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⑨</a:t>
            </a:r>
          </a:p>
        </p:txBody>
      </p:sp>
      <p:cxnSp>
        <p:nvCxnSpPr>
          <p:cNvPr id="27" name="直接箭头连接符 26"/>
          <p:cNvCxnSpPr/>
          <p:nvPr/>
        </p:nvCxnSpPr>
        <p:spPr>
          <a:xfrm flipH="1">
            <a:off x="4655820" y="2341880"/>
            <a:ext cx="201295" cy="29527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715510" y="2058035"/>
            <a:ext cx="372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196752"/>
            <a:ext cx="8208912" cy="4968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8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3040c41f5c2346c09475de4aceac94"/>
          <p:cNvPicPr>
            <a:picLocks noChangeAspect="1"/>
          </p:cNvPicPr>
          <p:nvPr/>
        </p:nvPicPr>
        <p:blipFill>
          <a:blip r:embed="rId2"/>
          <a:srcRect l="6941" t="8652" r="9965" b="6733"/>
          <a:stretch>
            <a:fillRect/>
          </a:stretch>
        </p:blipFill>
        <p:spPr>
          <a:xfrm>
            <a:off x="1160145" y="1917065"/>
            <a:ext cx="3960495" cy="30245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dirty="0">
                <a:solidFill>
                  <a:schemeClr val="accent1"/>
                </a:solidFill>
                <a:latin typeface="+mn-ea"/>
                <a:sym typeface="+mn-ea"/>
              </a:rPr>
              <a:t>四方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CSD-213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17</a:t>
            </a:fld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597525" y="2414270"/>
          <a:ext cx="6123305" cy="1725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240"/>
                <a:gridCol w="5092065"/>
              </a:tblGrid>
              <a:tr h="567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CSD-213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运行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指示灯亮时，设备正常运行；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告警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指示灯亮时，设备出现故障。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600" dirty="0" smtClean="0">
                          <a:latin typeface="+mn-ea"/>
                          <a:ea typeface="+mn-ea"/>
                        </a:rPr>
                        <a:t>如图所示，现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“HWJ”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灯亮，设备处在合闸状态，其他灯亮时，各表示文字所示状态。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dirty="0">
                <a:solidFill>
                  <a:schemeClr val="accent1"/>
                </a:solidFill>
                <a:latin typeface="+mn-ea"/>
                <a:sym typeface="+mn-ea"/>
              </a:rPr>
              <a:t>四方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CSD-213</a:t>
            </a:r>
          </a:p>
        </p:txBody>
      </p:sp>
      <p:pic>
        <p:nvPicPr>
          <p:cNvPr id="2" name="图片 1" descr="69713c7bdcfd6044d21bf8cdd10abf8"/>
          <p:cNvPicPr>
            <a:picLocks noChangeAspect="1"/>
          </p:cNvPicPr>
          <p:nvPr/>
        </p:nvPicPr>
        <p:blipFill>
          <a:blip r:embed="rId2"/>
          <a:srcRect l="10432" t="16800" r="13143" b="5665"/>
          <a:stretch>
            <a:fillRect/>
          </a:stretch>
        </p:blipFill>
        <p:spPr>
          <a:xfrm>
            <a:off x="1327785" y="1939925"/>
            <a:ext cx="3912870" cy="297751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112510" y="2804160"/>
          <a:ext cx="517017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85"/>
                <a:gridCol w="4744085"/>
              </a:tblGrid>
              <a:tr h="531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CSD-213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ea"/>
                          <a:ea typeface="+mn-ea"/>
                        </a:rPr>
                        <a:t>3</a:t>
                      </a:r>
                      <a:endParaRPr 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按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SET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键进入主菜单（此后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SET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键作为确认键使用）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按方向键选择运行工况按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SET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键进入下级菜单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</a:t>
            </a:fld>
            <a:endParaRPr lang="zh-CN" altLang="en-US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07950" y="20935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07950" y="238162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12500" y="2165604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381575" y="1613835"/>
            <a:ext cx="7887945" cy="595858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accent1"/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374589" y="2215986"/>
            <a:ext cx="7888590" cy="595858"/>
            <a:chOff x="3504874" y="2510154"/>
            <a:chExt cx="5182675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921" y="2819424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南瑞</a:t>
              </a:r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PCS</a:t>
              </a:r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（站用变保护装置）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381576" y="2811844"/>
            <a:ext cx="7887945" cy="595858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许继电气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WXH-823C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381575" y="3417128"/>
            <a:ext cx="7971153" cy="595858"/>
            <a:chOff x="3504874" y="3667198"/>
            <a:chExt cx="5236917" cy="1057946"/>
          </a:xfrm>
        </p:grpSpPr>
        <p:sp>
          <p:nvSpPr>
            <p:cNvPr id="5" name="矩形 4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9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7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四方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CSD-213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368502" y="4007848"/>
            <a:ext cx="7971153" cy="600996"/>
            <a:chOff x="3504874" y="3666369"/>
            <a:chExt cx="5236917" cy="1067068"/>
          </a:xfrm>
        </p:grpSpPr>
        <p:sp>
          <p:nvSpPr>
            <p:cNvPr id="29" name="矩形 28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3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5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ABB REF615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373319" y="4608844"/>
            <a:ext cx="7971153" cy="600996"/>
            <a:chOff x="3504874" y="3666369"/>
            <a:chExt cx="5236917" cy="1067068"/>
          </a:xfrm>
        </p:grpSpPr>
        <p:sp>
          <p:nvSpPr>
            <p:cNvPr id="36" name="矩形 35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Schneider PM5300&amp;DM2300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368502" y="5204268"/>
            <a:ext cx="7971153" cy="600996"/>
            <a:chOff x="3504874" y="3666369"/>
            <a:chExt cx="5236917" cy="1067068"/>
          </a:xfrm>
        </p:grpSpPr>
        <p:sp>
          <p:nvSpPr>
            <p:cNvPr id="62" name="矩形 61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4" name="TextBox 89"/>
            <p:cNvSpPr txBox="1"/>
            <p:nvPr/>
          </p:nvSpPr>
          <p:spPr>
            <a:xfrm>
              <a:off x="3736212" y="3685276"/>
              <a:ext cx="616706" cy="103826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5" name="TextBox 90"/>
            <p:cNvSpPr txBox="1"/>
            <p:nvPr/>
          </p:nvSpPr>
          <p:spPr>
            <a:xfrm>
              <a:off x="5324939" y="3975636"/>
              <a:ext cx="3416852" cy="60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威胜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DSSD331</a:t>
              </a:r>
              <a:endParaRPr lang="en-US" altLang="zh-CN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dirty="0">
                <a:solidFill>
                  <a:schemeClr val="accent1"/>
                </a:solidFill>
                <a:latin typeface="+mn-ea"/>
                <a:sym typeface="+mn-ea"/>
              </a:rPr>
              <a:t>四方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CSD-213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2" name="图片 1" descr="07d39a14fb6a2c254453367cc6adf95"/>
          <p:cNvPicPr>
            <a:picLocks noChangeAspect="1"/>
          </p:cNvPicPr>
          <p:nvPr/>
        </p:nvPicPr>
        <p:blipFill>
          <a:blip r:embed="rId2"/>
          <a:srcRect l="5027" t="7785" r="2815"/>
          <a:stretch>
            <a:fillRect/>
          </a:stretch>
        </p:blipFill>
        <p:spPr>
          <a:xfrm>
            <a:off x="908685" y="1650365"/>
            <a:ext cx="4396740" cy="330073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112510" y="2804160"/>
          <a:ext cx="517017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85"/>
                <a:gridCol w="4744085"/>
              </a:tblGrid>
              <a:tr h="531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CSD-213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ea"/>
                          <a:ea typeface="+mn-ea"/>
                        </a:rPr>
                        <a:t>5</a:t>
                      </a:r>
                      <a:endParaRPr 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按方向键选择一次值按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SET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键进入下级菜单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dirty="0">
                <a:solidFill>
                  <a:schemeClr val="accent1"/>
                </a:solidFill>
                <a:latin typeface="+mn-ea"/>
                <a:sym typeface="+mn-ea"/>
              </a:rPr>
              <a:t>四方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CSD-213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20</a:t>
            </a:fld>
            <a:endParaRPr lang="zh-CN" altLang="en-US" dirty="0"/>
          </a:p>
        </p:txBody>
      </p:sp>
      <p:pic>
        <p:nvPicPr>
          <p:cNvPr id="4" name="图片 3" descr="552449eb2105470ed15cc086bcc30e5"/>
          <p:cNvPicPr>
            <a:picLocks noChangeAspect="1"/>
          </p:cNvPicPr>
          <p:nvPr/>
        </p:nvPicPr>
        <p:blipFill>
          <a:blip r:embed="rId2"/>
          <a:srcRect l="4534" t="5955" r="3370" b="6063"/>
          <a:stretch>
            <a:fillRect/>
          </a:stretch>
        </p:blipFill>
        <p:spPr>
          <a:xfrm>
            <a:off x="1171575" y="1750695"/>
            <a:ext cx="4684395" cy="335724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355715" y="2898140"/>
          <a:ext cx="517017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85"/>
                <a:gridCol w="4744085"/>
              </a:tblGrid>
              <a:tr h="531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CSD-213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ea"/>
                          <a:ea typeface="+mn-ea"/>
                        </a:rPr>
                        <a:t>6</a:t>
                      </a:r>
                      <a:endParaRPr 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按方向键选择测量量按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SET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键查看数据详情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 dirty="0">
                <a:solidFill>
                  <a:schemeClr val="accent1"/>
                </a:solidFill>
                <a:latin typeface="+mn-ea"/>
                <a:sym typeface="+mn-ea"/>
              </a:rPr>
              <a:t>四方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CSD-213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21</a:t>
            </a:fld>
            <a:endParaRPr lang="zh-CN" altLang="en-US" dirty="0"/>
          </a:p>
        </p:txBody>
      </p:sp>
      <p:pic>
        <p:nvPicPr>
          <p:cNvPr id="2" name="图片 1" descr="27f27ac12a5d81d69942c4554108e33"/>
          <p:cNvPicPr>
            <a:picLocks noChangeAspect="1"/>
          </p:cNvPicPr>
          <p:nvPr/>
        </p:nvPicPr>
        <p:blipFill>
          <a:blip r:embed="rId3"/>
          <a:srcRect l="13012" t="10415" r="9417" b="10614"/>
          <a:stretch>
            <a:fillRect/>
          </a:stretch>
        </p:blipFill>
        <p:spPr>
          <a:xfrm>
            <a:off x="937260" y="1817370"/>
            <a:ext cx="4464050" cy="3409315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6355715" y="2898140"/>
          <a:ext cx="517017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85"/>
                <a:gridCol w="4744085"/>
              </a:tblGrid>
              <a:tr h="531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CSD-213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ea"/>
                          <a:ea typeface="+mn-ea"/>
                        </a:rPr>
                        <a:t>7</a:t>
                      </a:r>
                      <a:endParaRPr 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按上下键</a:t>
                      </a:r>
                      <a:r>
                        <a:rPr lang="zh-CN" sz="1600" dirty="0" smtClean="0">
                          <a:latin typeface="+mn-ea"/>
                          <a:ea typeface="+mn-ea"/>
                        </a:rPr>
                        <a:t>查看各个一次值参数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22</a:t>
            </a:fld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107950" y="20935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07950" y="238162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112500" y="2165604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2381575" y="1613835"/>
            <a:ext cx="7887945" cy="595858"/>
            <a:chOff x="3504874" y="1353111"/>
            <a:chExt cx="5182251" cy="1057946"/>
          </a:xfrm>
        </p:grpSpPr>
        <p:sp>
          <p:nvSpPr>
            <p:cNvPr id="48" name="矩形 47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1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374589" y="2215986"/>
            <a:ext cx="7888590" cy="595858"/>
            <a:chOff x="3504874" y="2510154"/>
            <a:chExt cx="5182675" cy="1057946"/>
          </a:xfrm>
        </p:grpSpPr>
        <p:sp>
          <p:nvSpPr>
            <p:cNvPr id="53" name="矩形 52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5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6" name="TextBox 81"/>
            <p:cNvSpPr txBox="1"/>
            <p:nvPr/>
          </p:nvSpPr>
          <p:spPr>
            <a:xfrm>
              <a:off x="5269921" y="2819424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南瑞</a:t>
              </a:r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PCS</a:t>
              </a:r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（站用变保护装置）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381576" y="2811844"/>
            <a:ext cx="7887945" cy="595858"/>
            <a:chOff x="3504874" y="3667198"/>
            <a:chExt cx="5182251" cy="1057946"/>
          </a:xfrm>
        </p:grpSpPr>
        <p:sp>
          <p:nvSpPr>
            <p:cNvPr id="58" name="矩形 57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0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1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许继电气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WXH-823C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381575" y="3417128"/>
            <a:ext cx="7971153" cy="595858"/>
            <a:chOff x="3504874" y="3667198"/>
            <a:chExt cx="5236917" cy="1057946"/>
          </a:xfrm>
        </p:grpSpPr>
        <p:sp>
          <p:nvSpPr>
            <p:cNvPr id="63" name="矩形 6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5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6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四方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CSD-213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368502" y="4007848"/>
            <a:ext cx="7971153" cy="600996"/>
            <a:chOff x="3504874" y="3666369"/>
            <a:chExt cx="5236917" cy="1067068"/>
          </a:xfrm>
        </p:grpSpPr>
        <p:sp>
          <p:nvSpPr>
            <p:cNvPr id="68" name="矩形 67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0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ABB REF615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373319" y="4608844"/>
            <a:ext cx="7971153" cy="600996"/>
            <a:chOff x="3504874" y="3666369"/>
            <a:chExt cx="5236917" cy="1067068"/>
          </a:xfrm>
        </p:grpSpPr>
        <p:sp>
          <p:nvSpPr>
            <p:cNvPr id="73" name="矩形 72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5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6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Schneider PM5300&amp;DM2300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368502" y="5204268"/>
            <a:ext cx="7971153" cy="600996"/>
            <a:chOff x="3504874" y="3666369"/>
            <a:chExt cx="5236917" cy="1067068"/>
          </a:xfrm>
        </p:grpSpPr>
        <p:sp>
          <p:nvSpPr>
            <p:cNvPr id="78" name="矩形 77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0" name="TextBox 89"/>
            <p:cNvSpPr txBox="1"/>
            <p:nvPr/>
          </p:nvSpPr>
          <p:spPr>
            <a:xfrm>
              <a:off x="3736212" y="3685276"/>
              <a:ext cx="616706" cy="103826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1" name="TextBox 90"/>
            <p:cNvSpPr txBox="1"/>
            <p:nvPr/>
          </p:nvSpPr>
          <p:spPr>
            <a:xfrm>
              <a:off x="5324939" y="3975636"/>
              <a:ext cx="3416852" cy="60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威胜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DSSD331</a:t>
              </a:r>
              <a:endParaRPr lang="en-US" altLang="zh-CN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n-ea"/>
                <a:sym typeface="+mn-ea"/>
              </a:rPr>
              <a:t>ABB REF615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99456" y="1556792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+mn-ea"/>
                <a:sym typeface="+mn-ea"/>
              </a:rPr>
              <a:t>ABB REF615</a:t>
            </a:r>
            <a:r>
              <a:rPr lang="zh-CN" altLang="en-US" sz="3600" dirty="0" smtClean="0">
                <a:latin typeface="+mn-ea"/>
                <a:sym typeface="+mn-ea"/>
              </a:rPr>
              <a:t>界面</a:t>
            </a:r>
            <a:endParaRPr lang="zh-CN" altLang="en-US" sz="36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1988840"/>
            <a:ext cx="3816424" cy="346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937" y="2760852"/>
            <a:ext cx="2683469" cy="2682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544272" y="1268760"/>
            <a:ext cx="2376264" cy="45243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1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闭合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2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断开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3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退出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4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向左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5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向右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6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向上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7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向下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8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确认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9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钥匙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10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清除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11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菜单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12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远程</a:t>
            </a:r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/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本地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13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帮助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14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通讯端口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15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级联 </a:t>
            </a:r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LED</a:t>
            </a:r>
          </a:p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16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通讯 </a:t>
            </a:r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LED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15480" y="3989963"/>
            <a:ext cx="6096000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CN" dirty="0">
                <a:latin typeface="华文楷体" pitchFamily="2" charset="-122"/>
                <a:ea typeface="华文楷体" pitchFamily="2" charset="-122"/>
              </a:rPr>
              <a:t>LHMI </a:t>
            </a:r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人机操作画面键区包括多个按钮，用于在不同的视图或菜单之间切换。</a:t>
            </a:r>
          </a:p>
          <a:p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通过这些按钮，您可以向断路器、隔离开关和转换开关等发出闭合或断开指</a:t>
            </a:r>
          </a:p>
          <a:p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令。按钮还可用于确认报警、复位指示，提供帮助和在本地和远程控制模式之</a:t>
            </a:r>
          </a:p>
          <a:p>
            <a:r>
              <a:rPr lang="zh-CN" altLang="en-US" dirty="0">
                <a:latin typeface="华文楷体" pitchFamily="2" charset="-122"/>
                <a:ea typeface="华文楷体" pitchFamily="2" charset="-122"/>
              </a:rPr>
              <a:t>间进行切换。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052736"/>
            <a:ext cx="6096000" cy="2728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n-ea"/>
                <a:sym typeface="+mn-ea"/>
              </a:rPr>
              <a:t>ABB REF615</a:t>
            </a:r>
          </a:p>
        </p:txBody>
      </p:sp>
    </p:spTree>
    <p:extLst>
      <p:ext uri="{BB962C8B-B14F-4D97-AF65-F5344CB8AC3E}">
        <p14:creationId xmlns:p14="http://schemas.microsoft.com/office/powerpoint/2010/main" val="374780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25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127448" y="1628800"/>
            <a:ext cx="10081120" cy="175432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如果通过 远程</a:t>
            </a:r>
            <a:r>
              <a:rPr lang="en-US" altLang="zh-CN" dirty="0"/>
              <a:t>/</a:t>
            </a:r>
            <a:r>
              <a:rPr lang="zh-CN" altLang="en-US" dirty="0"/>
              <a:t>本地（</a:t>
            </a:r>
            <a:r>
              <a:rPr lang="en-US" altLang="zh-CN" dirty="0"/>
              <a:t>R/L</a:t>
            </a:r>
            <a:r>
              <a:rPr lang="zh-CN" altLang="en-US" dirty="0"/>
              <a:t>）按钮将继电器控制模式设置为本地控制， 那么</a:t>
            </a:r>
            <a:r>
              <a:rPr lang="zh-CN" altLang="en-US" dirty="0" smtClean="0"/>
              <a:t>就可以</a:t>
            </a:r>
            <a:r>
              <a:rPr lang="zh-CN" altLang="en-US" dirty="0"/>
              <a:t>通过对象控制按钮控制继电器。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默认设置下，断路器 </a:t>
            </a:r>
            <a:r>
              <a:rPr lang="en-US" altLang="zh-CN" dirty="0"/>
              <a:t>1 </a:t>
            </a:r>
            <a:r>
              <a:rPr lang="zh-CN" altLang="en-US" dirty="0"/>
              <a:t>是第一个被控制对象。如果存在其他可控制对象，</a:t>
            </a:r>
            <a:r>
              <a:rPr lang="zh-CN" altLang="en-US" dirty="0" smtClean="0"/>
              <a:t>用户</a:t>
            </a:r>
            <a:r>
              <a:rPr lang="zh-CN" altLang="en-US" dirty="0"/>
              <a:t>可在控制菜单中选择。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断开</a:t>
            </a:r>
            <a:r>
              <a:rPr lang="zh-CN" altLang="en-US" dirty="0"/>
              <a:t>选定的对象。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15" y="3824908"/>
            <a:ext cx="10126153" cy="1692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n-ea"/>
                <a:sym typeface="+mn-ea"/>
              </a:rPr>
              <a:t>ABB REF615</a:t>
            </a:r>
          </a:p>
        </p:txBody>
      </p:sp>
    </p:spTree>
    <p:extLst>
      <p:ext uri="{BB962C8B-B14F-4D97-AF65-F5344CB8AC3E}">
        <p14:creationId xmlns:p14="http://schemas.microsoft.com/office/powerpoint/2010/main" val="11719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26</a:t>
            </a:fld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174204"/>
            <a:ext cx="681990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n-ea"/>
                <a:sym typeface="+mn-ea"/>
              </a:rPr>
              <a:t>ABB REF615</a:t>
            </a:r>
          </a:p>
        </p:txBody>
      </p:sp>
    </p:spTree>
    <p:extLst>
      <p:ext uri="{BB962C8B-B14F-4D97-AF65-F5344CB8AC3E}">
        <p14:creationId xmlns:p14="http://schemas.microsoft.com/office/powerpoint/2010/main" val="176842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27</a:t>
            </a:fld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340768"/>
            <a:ext cx="10651868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n-ea"/>
                <a:sym typeface="+mn-ea"/>
              </a:rPr>
              <a:t>ABB REF615</a:t>
            </a:r>
          </a:p>
        </p:txBody>
      </p:sp>
    </p:spTree>
    <p:extLst>
      <p:ext uri="{BB962C8B-B14F-4D97-AF65-F5344CB8AC3E}">
        <p14:creationId xmlns:p14="http://schemas.microsoft.com/office/powerpoint/2010/main" val="192423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28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67408" y="2247467"/>
            <a:ext cx="5256584" cy="34163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故障及其原因可依据指示灯 </a:t>
            </a:r>
            <a:r>
              <a:rPr lang="en-US" altLang="zh-CN" dirty="0">
                <a:latin typeface="+mn-ea"/>
              </a:rPr>
              <a:t>LED </a:t>
            </a:r>
            <a:r>
              <a:rPr lang="zh-CN" altLang="en-US" dirty="0">
                <a:latin typeface="+mn-ea"/>
              </a:rPr>
              <a:t>识别： 就绪、启动和跳闸。在正常操作</a:t>
            </a:r>
            <a:r>
              <a:rPr lang="zh-CN" altLang="en-US" dirty="0" smtClean="0">
                <a:latin typeface="+mn-ea"/>
              </a:rPr>
              <a:t>情况下</a:t>
            </a:r>
            <a:r>
              <a:rPr lang="zh-CN" altLang="en-US" dirty="0">
                <a:latin typeface="+mn-ea"/>
              </a:rPr>
              <a:t>，就绪 </a:t>
            </a:r>
            <a:r>
              <a:rPr lang="en-US" altLang="zh-CN" dirty="0">
                <a:latin typeface="+mn-ea"/>
              </a:rPr>
              <a:t>LED </a:t>
            </a:r>
            <a:r>
              <a:rPr lang="zh-CN" altLang="en-US" dirty="0">
                <a:latin typeface="+mn-ea"/>
              </a:rPr>
              <a:t>发出稳定的绿光。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n-ea"/>
              </a:rPr>
              <a:t>故障指示</a:t>
            </a:r>
            <a:r>
              <a:rPr lang="en-US" altLang="zh-CN" dirty="0" smtClean="0">
                <a:latin typeface="+mn-ea"/>
              </a:rPr>
              <a:t>LED </a:t>
            </a:r>
            <a:r>
              <a:rPr lang="zh-CN" altLang="en-US" dirty="0">
                <a:latin typeface="+mn-ea"/>
              </a:rPr>
              <a:t>状态说明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启动 </a:t>
            </a:r>
            <a:r>
              <a:rPr lang="en-US" altLang="zh-CN" dirty="0">
                <a:latin typeface="+mn-ea"/>
              </a:rPr>
              <a:t>LED </a:t>
            </a:r>
            <a:r>
              <a:rPr lang="zh-CN" altLang="en-US" dirty="0">
                <a:latin typeface="+mn-ea"/>
              </a:rPr>
              <a:t>黄色，稳定发光保护已启动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启动 </a:t>
            </a:r>
            <a:r>
              <a:rPr lang="en-US" altLang="zh-CN" dirty="0">
                <a:latin typeface="+mn-ea"/>
              </a:rPr>
              <a:t>LED </a:t>
            </a:r>
            <a:r>
              <a:rPr lang="zh-CN" altLang="en-US" dirty="0">
                <a:latin typeface="+mn-ea"/>
              </a:rPr>
              <a:t>黄色，闪烁保护功能被闭锁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跳闸 </a:t>
            </a:r>
            <a:r>
              <a:rPr lang="en-US" altLang="zh-CN" dirty="0">
                <a:latin typeface="+mn-ea"/>
              </a:rPr>
              <a:t>LED </a:t>
            </a:r>
            <a:r>
              <a:rPr lang="zh-CN" altLang="en-US" dirty="0">
                <a:latin typeface="+mn-ea"/>
              </a:rPr>
              <a:t>红色，稳定发光保护已动作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就绪 </a:t>
            </a:r>
            <a:r>
              <a:rPr lang="en-US" altLang="zh-CN" dirty="0">
                <a:latin typeface="+mn-ea"/>
              </a:rPr>
              <a:t>LED </a:t>
            </a:r>
            <a:r>
              <a:rPr lang="zh-CN" altLang="en-US" dirty="0">
                <a:latin typeface="+mn-ea"/>
              </a:rPr>
              <a:t>绿色，闪烁内部故障</a:t>
            </a:r>
          </a:p>
        </p:txBody>
      </p:sp>
      <p:pic>
        <p:nvPicPr>
          <p:cNvPr id="4" name="图片 3" descr="922ba4758fa0f966c8144c27f0c1332"/>
          <p:cNvPicPr>
            <a:picLocks noChangeAspect="1"/>
          </p:cNvPicPr>
          <p:nvPr/>
        </p:nvPicPr>
        <p:blipFill rotWithShape="1">
          <a:blip r:embed="rId2"/>
          <a:srcRect l="14458" t="8715" r="41727" b="44701"/>
          <a:stretch/>
        </p:blipFill>
        <p:spPr>
          <a:xfrm>
            <a:off x="6744072" y="1777768"/>
            <a:ext cx="4689909" cy="37409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1460" y="1619508"/>
            <a:ext cx="522253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altLang="zh-CN" dirty="0" smtClean="0">
                <a:latin typeface="宋体" pitchFamily="2" charset="-122"/>
                <a:ea typeface="宋体" pitchFamily="2" charset="-122"/>
              </a:rPr>
              <a:t>LED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显示状态故障判断</a:t>
            </a:r>
            <a:endParaRPr lang="zh-CN" altLang="en-US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n-ea"/>
                <a:sym typeface="+mn-ea"/>
              </a:rPr>
              <a:t>ABB REF615</a:t>
            </a:r>
          </a:p>
        </p:txBody>
      </p:sp>
    </p:spTree>
    <p:extLst>
      <p:ext uri="{BB962C8B-B14F-4D97-AF65-F5344CB8AC3E}">
        <p14:creationId xmlns:p14="http://schemas.microsoft.com/office/powerpoint/2010/main" val="44623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solidFill>
            <a:schemeClr val="accent2"/>
          </a:solidFill>
        </p:spPr>
        <p:txBody>
          <a:bodyPr/>
          <a:lstStyle/>
          <a:p>
            <a:fld id="{55183D58-648D-4475-BEF8-624F48514A30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培训目标及培训要求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83432" y="119675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培训目标</a:t>
            </a:r>
            <a:endParaRPr lang="zh-CN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83432" y="3399383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培训目标</a:t>
            </a:r>
            <a:endParaRPr lang="zh-CN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31504" y="1916832"/>
            <a:ext cx="8352928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dirty="0" smtClean="0">
                <a:latin typeface="+mn-ea"/>
              </a:rPr>
              <a:t>       </a:t>
            </a:r>
            <a:r>
              <a:rPr lang="zh-CN" altLang="en-US" sz="1600" dirty="0">
                <a:latin typeface="+mn-ea"/>
              </a:rPr>
              <a:t> 本课程针对润泽科技数据中心</a:t>
            </a:r>
            <a:r>
              <a:rPr lang="en-US" altLang="zh-CN" sz="1600" dirty="0">
                <a:latin typeface="+mn-ea"/>
              </a:rPr>
              <a:t>IDC</a:t>
            </a:r>
            <a:r>
              <a:rPr lang="zh-CN" altLang="en-US" sz="1600" dirty="0">
                <a:latin typeface="+mn-ea"/>
              </a:rPr>
              <a:t>部门运维团队人员进行，旨在使相关人员掌握各</a:t>
            </a:r>
            <a:r>
              <a:rPr lang="zh-CN" altLang="en-US" sz="1600" dirty="0" smtClean="0">
                <a:latin typeface="+mn-ea"/>
              </a:rPr>
              <a:t>类仪表操作</a:t>
            </a:r>
            <a:r>
              <a:rPr lang="zh-CN" altLang="en-US" sz="1600" dirty="0">
                <a:latin typeface="+mn-ea"/>
              </a:rPr>
              <a:t>的相关步骤及操作过程中的安全注意事项等内容，以进一步提高润泽科技数据中心运维人员操作水平。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1631504" y="4149080"/>
            <a:ext cx="835292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 smtClean="0">
                <a:latin typeface="+mn-ea"/>
              </a:rPr>
              <a:t>       </a:t>
            </a:r>
            <a:r>
              <a:rPr lang="zh-CN" altLang="en-US" sz="1600" dirty="0">
                <a:latin typeface="+mn-ea"/>
              </a:rPr>
              <a:t>参训人员需要掌握各</a:t>
            </a:r>
            <a:r>
              <a:rPr lang="zh-CN" altLang="en-US" sz="1600" dirty="0" smtClean="0">
                <a:latin typeface="+mn-ea"/>
              </a:rPr>
              <a:t>类仪表的</a:t>
            </a:r>
            <a:r>
              <a:rPr lang="zh-CN" altLang="en-US" sz="1600" dirty="0">
                <a:latin typeface="+mn-ea"/>
              </a:rPr>
              <a:t>相关操作</a:t>
            </a:r>
            <a:r>
              <a:rPr lang="zh-CN" altLang="en-US" sz="1600" dirty="0" smtClean="0">
                <a:latin typeface="+mn-ea"/>
              </a:rPr>
              <a:t>步骤及数据查看分析，</a:t>
            </a:r>
            <a:r>
              <a:rPr lang="zh-CN" altLang="en-US" sz="1600" dirty="0">
                <a:latin typeface="+mn-ea"/>
              </a:rPr>
              <a:t>安全注意事项等内容，确保操作人员熟知熟会。</a:t>
            </a:r>
            <a:endParaRPr lang="en-US" altLang="zh-CN" sz="1600" dirty="0"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n-ea"/>
                <a:sym typeface="+mn-ea"/>
              </a:rPr>
              <a:t>ABB REF615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29</a:t>
            </a:fld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728970" y="1828165"/>
          <a:ext cx="5170170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85"/>
                <a:gridCol w="4744085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ABB REF615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200" dirty="0" smtClean="0">
                          <a:latin typeface="+mn-ea"/>
                          <a:ea typeface="+mn-ea"/>
                        </a:rPr>
                        <a:t>合闸操作</a:t>
                      </a:r>
                      <a:r>
                        <a:rPr lang="en-US" altLang="zh-CN" sz="1200" dirty="0" smtClean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sz="1200" dirty="0" smtClean="0">
                          <a:latin typeface="+mn-ea"/>
                          <a:ea typeface="+mn-ea"/>
                        </a:rPr>
                        <a:t>先按合闸绿色键       再按确认键，高压柜电气合闸。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分闸操作：先按分闸红色键      再按确认键，高压柜电气分闸。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屏幕亮看不到字体，调节屏幕暗度，增大对比度：按“取消”键+“↑”键。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屏幕暗，调节屏幕亮度，减小对比度：按“取消”键+“↓”键。</a:t>
                      </a:r>
                    </a:p>
                  </a:txBody>
                  <a:tcPr anchor="ctr"/>
                </a:tc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选择主菜单/语言 ，按“回车” 键选择确认； 快捷键：按“取消”键+“←”键。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可分别选择主菜单/事件、主菜单/测量，按“回车” 键查看。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latin typeface="+mn-ea"/>
                          <a:sym typeface="+mn-ea"/>
                        </a:rPr>
                        <a:t>按“清除”键，显示“清除/复归”界面，选择各清除项，分别按“回车” 键，“↑”键和“回车” 键，可相应清除。</a:t>
                      </a:r>
                      <a:endParaRPr lang="zh-CN" altLang="en-US" sz="800" dirty="0" smtClean="0">
                        <a:latin typeface="+mn-ea"/>
                        <a:ea typeface="+mn-ea"/>
                        <a:sym typeface="+mn-ea"/>
                      </a:endParaRP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latin typeface="+mn-ea"/>
                          <a:sym typeface="+mn-ea"/>
                        </a:rPr>
                        <a:t>第一栏：“指示与LED”——清除保护启动、屏幕右上角“！”和屏幕上方跳闸灯。</a:t>
                      </a:r>
                      <a:endParaRPr lang="zh-CN" altLang="en-US" sz="800" dirty="0" smtClean="0">
                        <a:latin typeface="+mn-ea"/>
                        <a:ea typeface="+mn-ea"/>
                        <a:sym typeface="+mn-ea"/>
                      </a:endParaRP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latin typeface="+mn-ea"/>
                          <a:sym typeface="+mn-ea"/>
                        </a:rPr>
                        <a:t>第二栏；“告警LED”  ——清除屏幕右边11个告警灯。</a:t>
                      </a:r>
                      <a:endParaRPr lang="zh-CN" altLang="en-US" sz="800" dirty="0" smtClean="0">
                        <a:latin typeface="+mn-ea"/>
                        <a:ea typeface="+mn-ea"/>
                        <a:sym typeface="+mn-ea"/>
                      </a:endParaRP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800" dirty="0" smtClean="0">
                          <a:latin typeface="+mn-ea"/>
                          <a:sym typeface="+mn-ea"/>
                        </a:rPr>
                        <a:t>第三栏；“事件”      ——清除事件栏。</a:t>
                      </a:r>
                      <a:endParaRPr lang="zh-CN" altLang="en-US" sz="800" dirty="0" smtClean="0">
                        <a:latin typeface="+mn-ea"/>
                        <a:ea typeface="+mn-ea"/>
                        <a:sym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73742857" name="图片 10737428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0" y="2489200"/>
            <a:ext cx="190500" cy="190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3742856" name="图片 10737428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953" y="2813050"/>
            <a:ext cx="187325" cy="1803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 descr="922ba4758fa0f966c8144c27f0c13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1828165"/>
            <a:ext cx="4713605" cy="3536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30</a:t>
            </a:fld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107950" y="20935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07950" y="238162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12500" y="2165604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381575" y="1613835"/>
            <a:ext cx="7887945" cy="595858"/>
            <a:chOff x="3504874" y="1353111"/>
            <a:chExt cx="5182251" cy="1057946"/>
          </a:xfrm>
        </p:grpSpPr>
        <p:sp>
          <p:nvSpPr>
            <p:cNvPr id="11" name="矩形 10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374589" y="2215986"/>
            <a:ext cx="7888590" cy="595858"/>
            <a:chOff x="3504874" y="2510154"/>
            <a:chExt cx="5182675" cy="1057946"/>
          </a:xfrm>
        </p:grpSpPr>
        <p:sp>
          <p:nvSpPr>
            <p:cNvPr id="16" name="矩形 15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TextBox 81"/>
            <p:cNvSpPr txBox="1"/>
            <p:nvPr/>
          </p:nvSpPr>
          <p:spPr>
            <a:xfrm>
              <a:off x="5269921" y="2819424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南瑞</a:t>
              </a:r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PCS</a:t>
              </a:r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（站用变保护装置）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81576" y="2811844"/>
            <a:ext cx="7887945" cy="595858"/>
            <a:chOff x="3504874" y="3667198"/>
            <a:chExt cx="5182251" cy="1057946"/>
          </a:xfrm>
        </p:grpSpPr>
        <p:sp>
          <p:nvSpPr>
            <p:cNvPr id="21" name="矩形 20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许继电气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WXH-823C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81575" y="3417128"/>
            <a:ext cx="7971153" cy="595858"/>
            <a:chOff x="3504874" y="3667198"/>
            <a:chExt cx="5236917" cy="1057946"/>
          </a:xfrm>
        </p:grpSpPr>
        <p:sp>
          <p:nvSpPr>
            <p:cNvPr id="26" name="矩形 2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8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四方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CSD-213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368502" y="4007848"/>
            <a:ext cx="7971153" cy="600996"/>
            <a:chOff x="3504874" y="3666369"/>
            <a:chExt cx="5236917" cy="1067068"/>
          </a:xfrm>
        </p:grpSpPr>
        <p:sp>
          <p:nvSpPr>
            <p:cNvPr id="31" name="矩形 30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3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ABB REF615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373319" y="4608844"/>
            <a:ext cx="7971153" cy="600996"/>
            <a:chOff x="3504874" y="3666369"/>
            <a:chExt cx="5236917" cy="1067068"/>
          </a:xfrm>
        </p:grpSpPr>
        <p:sp>
          <p:nvSpPr>
            <p:cNvPr id="36" name="矩形 35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Schneider PM5300&amp;DM2300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368502" y="5204268"/>
            <a:ext cx="7971153" cy="600996"/>
            <a:chOff x="3504874" y="3666369"/>
            <a:chExt cx="5236917" cy="1067068"/>
          </a:xfrm>
        </p:grpSpPr>
        <p:sp>
          <p:nvSpPr>
            <p:cNvPr id="41" name="矩形 40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3" name="TextBox 89"/>
            <p:cNvSpPr txBox="1"/>
            <p:nvPr/>
          </p:nvSpPr>
          <p:spPr>
            <a:xfrm>
              <a:off x="3736212" y="3685276"/>
              <a:ext cx="616706" cy="103826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" name="TextBox 90"/>
            <p:cNvSpPr txBox="1"/>
            <p:nvPr/>
          </p:nvSpPr>
          <p:spPr>
            <a:xfrm>
              <a:off x="5324939" y="3975636"/>
              <a:ext cx="3416852" cy="60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威胜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DSSD331</a:t>
              </a:r>
              <a:endParaRPr lang="en-US" altLang="zh-CN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986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31</a:t>
            </a:fld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196752"/>
            <a:ext cx="10153128" cy="4957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23411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32</a:t>
            </a:fld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40768"/>
            <a:ext cx="8464941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3561382"/>
            <a:ext cx="5616624" cy="242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192141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1020564" y="6329735"/>
            <a:ext cx="292061" cy="283147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284724" y="1100230"/>
            <a:ext cx="10814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电流（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I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86168" y="1642951"/>
            <a:ext cx="1078676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电压（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U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6024" y="2142288"/>
            <a:ext cx="1078820" cy="2437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功率（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PQC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6024" y="2928681"/>
            <a:ext cx="10788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电能（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E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286024" y="3950281"/>
            <a:ext cx="10801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功率因数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PF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86024" y="4511333"/>
            <a:ext cx="10801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频率（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Hz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86024" y="4977172"/>
            <a:ext cx="10801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TDH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84724" y="5455589"/>
            <a:ext cx="10801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谐波</a:t>
            </a:r>
          </a:p>
        </p:txBody>
      </p:sp>
      <p:sp>
        <p:nvSpPr>
          <p:cNvPr id="15" name="矩形 14"/>
          <p:cNvSpPr/>
          <p:nvPr/>
        </p:nvSpPr>
        <p:spPr>
          <a:xfrm>
            <a:off x="5734806" y="5455869"/>
            <a:ext cx="10801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不平衡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745823" y="4763361"/>
            <a:ext cx="10801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最值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745823" y="3764708"/>
            <a:ext cx="10801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报警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45823" y="2963066"/>
            <a:ext cx="10801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I/O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45823" y="2362598"/>
            <a:ext cx="10801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时钟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45823" y="1108100"/>
            <a:ext cx="1080120" cy="2520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维护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39701" y="1112505"/>
            <a:ext cx="742071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电流（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I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54844" y="1347750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I 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平均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39701" y="1327158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需量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135087" y="1640721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VL-L(U)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131544" y="2163425"/>
            <a:ext cx="742071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功率（</a:t>
            </a:r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PQC</a:t>
            </a:r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）</a:t>
            </a:r>
          </a:p>
        </p:txBody>
      </p:sp>
      <p:sp>
        <p:nvSpPr>
          <p:cNvPr id="27" name="矩形 26"/>
          <p:cNvSpPr/>
          <p:nvPr/>
        </p:nvSpPr>
        <p:spPr>
          <a:xfrm>
            <a:off x="3135087" y="1856745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VL-N(V)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131544" y="2394316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相</a:t>
            </a:r>
          </a:p>
        </p:txBody>
      </p:sp>
      <p:sp>
        <p:nvSpPr>
          <p:cNvPr id="29" name="矩形 28"/>
          <p:cNvSpPr/>
          <p:nvPr/>
        </p:nvSpPr>
        <p:spPr>
          <a:xfrm>
            <a:off x="3131544" y="2619794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需量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16316" y="135051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峰时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046687" y="2407526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有功（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P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08159" y="2407526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无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功（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Q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9631" y="2407526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视在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S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55759" y="269554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Wd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Pd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7231" y="269554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峰时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55759" y="2881094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VARd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Qd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17231" y="2881094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峰时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55759" y="306538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VAd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Sd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7231" y="306538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峰时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123786" y="2918782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有功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123786" y="3136943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视在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123786" y="3362421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无功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123786" y="3580129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费率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46687" y="3596306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T1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046687" y="3781852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T2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046687" y="3966146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T3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046687" y="4150440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T4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046687" y="269554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Wd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Pd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046687" y="2881094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VARd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Qd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046687" y="306538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VAd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Sd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55759" y="3595344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流出</a:t>
            </a:r>
          </a:p>
        </p:txBody>
      </p:sp>
      <p:sp>
        <p:nvSpPr>
          <p:cNvPr id="56" name="矩形 55"/>
          <p:cNvSpPr/>
          <p:nvPr/>
        </p:nvSpPr>
        <p:spPr>
          <a:xfrm>
            <a:off x="417231" y="3595344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流入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155759" y="3788730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流出</a:t>
            </a:r>
          </a:p>
        </p:txBody>
      </p:sp>
      <p:sp>
        <p:nvSpPr>
          <p:cNvPr id="58" name="矩形 57"/>
          <p:cNvSpPr/>
          <p:nvPr/>
        </p:nvSpPr>
        <p:spPr>
          <a:xfrm>
            <a:off x="417231" y="3788730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流入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55759" y="3966491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流出</a:t>
            </a:r>
          </a:p>
        </p:txBody>
      </p:sp>
      <p:sp>
        <p:nvSpPr>
          <p:cNvPr id="60" name="矩形 59"/>
          <p:cNvSpPr/>
          <p:nvPr/>
        </p:nvSpPr>
        <p:spPr>
          <a:xfrm>
            <a:off x="417231" y="3966491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流入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155759" y="4150440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流出</a:t>
            </a:r>
          </a:p>
        </p:txBody>
      </p:sp>
      <p:sp>
        <p:nvSpPr>
          <p:cNvPr id="62" name="矩形 61"/>
          <p:cNvSpPr/>
          <p:nvPr/>
        </p:nvSpPr>
        <p:spPr>
          <a:xfrm>
            <a:off x="417231" y="4150440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流入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123786" y="3931621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真实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123786" y="4157099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位移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123786" y="4865230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TDH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123786" y="5090708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thd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133817" y="5468864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VL-L(U)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133817" y="5694342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VL-N(V)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133817" y="5919820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安培（电流）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134660" y="6145298"/>
            <a:ext cx="734142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TDD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054844" y="4892577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安培（电流）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328340" y="4892577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VL-L(U)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89812" y="4892577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VL-N(V)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054844" y="5083240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安培（电流）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328340" y="5083240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VL-L(U)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89812" y="5083240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VL-N(V)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265920" y="4813864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安培（电流）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7265920" y="5039342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伏特（电压）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265920" y="5264820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功率（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PQS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7266763" y="5490298"/>
            <a:ext cx="734142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PF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7265920" y="5695847"/>
            <a:ext cx="734142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THD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265920" y="6177938"/>
            <a:ext cx="734142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不平衡</a:t>
            </a:r>
          </a:p>
        </p:txBody>
      </p:sp>
      <p:sp>
        <p:nvSpPr>
          <p:cNvPr id="83" name="矩形 82"/>
          <p:cNvSpPr/>
          <p:nvPr/>
        </p:nvSpPr>
        <p:spPr>
          <a:xfrm>
            <a:off x="9138971" y="5072995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VL-L(U)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400443" y="5072995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VL-N(V)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394966" y="5257289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有功（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P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9138971" y="5257289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无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功（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Q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9877499" y="5257289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视在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S</a:t>
            </a:r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133494" y="544172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位移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8394966" y="544172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真实</a:t>
            </a:r>
          </a:p>
        </p:txBody>
      </p:sp>
      <p:sp>
        <p:nvSpPr>
          <p:cNvPr id="90" name="矩形 89"/>
          <p:cNvSpPr/>
          <p:nvPr/>
        </p:nvSpPr>
        <p:spPr>
          <a:xfrm>
            <a:off x="8401129" y="5958032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err="1" smtClean="0">
                <a:latin typeface="宋体" pitchFamily="2" charset="-122"/>
                <a:ea typeface="宋体" pitchFamily="2" charset="-122"/>
              </a:rPr>
              <a:t>thd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401129" y="5778422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THD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9425032" y="577763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安培（电流）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9425032" y="5968301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安培（电流）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0163560" y="577763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VL-L(U)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0163560" y="5968301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VL-L(U)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0902088" y="5777723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VL-N(V)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0902088" y="5968386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VL-N(V)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394966" y="6196949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安培（电流）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9133494" y="6196949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VL-L(U)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872022" y="6197034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>
                <a:latin typeface="宋体" pitchFamily="2" charset="-122"/>
                <a:ea typeface="宋体" pitchFamily="2" charset="-122"/>
              </a:rPr>
              <a:t>VL-N(V)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7261534" y="3777983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激活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7261534" y="4003461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历史</a:t>
            </a:r>
          </a:p>
        </p:txBody>
      </p:sp>
      <p:sp>
        <p:nvSpPr>
          <p:cNvPr id="103" name="矩形 102"/>
          <p:cNvSpPr/>
          <p:nvPr/>
        </p:nvSpPr>
        <p:spPr>
          <a:xfrm>
            <a:off x="7261534" y="4228939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计数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7262377" y="4454417"/>
            <a:ext cx="734142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待定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262377" y="2976341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输出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262377" y="3201819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输入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7262377" y="3427297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继电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9139657" y="3031521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D2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8395652" y="3031521"/>
            <a:ext cx="744005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D1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8395652" y="3215815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S1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9139657" y="3215815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S2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9134179" y="3400254"/>
            <a:ext cx="744005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R2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8395652" y="3400254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R1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7257991" y="2386039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负荷</a:t>
            </a:r>
          </a:p>
        </p:txBody>
      </p:sp>
      <p:sp>
        <p:nvSpPr>
          <p:cNvPr id="115" name="矩形 114"/>
          <p:cNvSpPr/>
          <p:nvPr/>
        </p:nvSpPr>
        <p:spPr>
          <a:xfrm>
            <a:off x="7257991" y="2611517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操作</a:t>
            </a:r>
          </a:p>
        </p:txBody>
      </p:sp>
      <p:sp>
        <p:nvSpPr>
          <p:cNvPr id="116" name="矩形 115"/>
          <p:cNvSpPr/>
          <p:nvPr/>
        </p:nvSpPr>
        <p:spPr>
          <a:xfrm>
            <a:off x="7266763" y="1118499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复位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7266763" y="1343977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设置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257991" y="2112905"/>
            <a:ext cx="738528" cy="2254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诊断</a:t>
            </a:r>
          </a:p>
        </p:txBody>
      </p:sp>
      <p:sp>
        <p:nvSpPr>
          <p:cNvPr id="119" name="矩形 118"/>
          <p:cNvSpPr/>
          <p:nvPr/>
        </p:nvSpPr>
        <p:spPr>
          <a:xfrm>
            <a:off x="8384779" y="1089924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表记</a:t>
            </a:r>
          </a:p>
        </p:txBody>
      </p:sp>
      <p:sp>
        <p:nvSpPr>
          <p:cNvPr id="120" name="矩形 119"/>
          <p:cNvSpPr/>
          <p:nvPr/>
        </p:nvSpPr>
        <p:spPr>
          <a:xfrm>
            <a:off x="8393592" y="127421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通讯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8393592" y="1458657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报警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8393592" y="1638985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800" dirty="0" smtClean="0">
                <a:latin typeface="宋体" pitchFamily="2" charset="-122"/>
                <a:ea typeface="宋体" pitchFamily="2" charset="-122"/>
              </a:rPr>
              <a:t>I/O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8393592" y="1823279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显示</a:t>
            </a:r>
          </a:p>
        </p:txBody>
      </p:sp>
      <p:sp>
        <p:nvSpPr>
          <p:cNvPr id="124" name="矩形 123"/>
          <p:cNvSpPr/>
          <p:nvPr/>
        </p:nvSpPr>
        <p:spPr>
          <a:xfrm>
            <a:off x="8393592" y="200771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时钟</a:t>
            </a:r>
          </a:p>
        </p:txBody>
      </p:sp>
      <p:sp>
        <p:nvSpPr>
          <p:cNvPr id="125" name="矩形 124"/>
          <p:cNvSpPr/>
          <p:nvPr/>
        </p:nvSpPr>
        <p:spPr>
          <a:xfrm>
            <a:off x="8386342" y="2246236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信息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8388775" y="241490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表记</a:t>
            </a:r>
          </a:p>
        </p:txBody>
      </p:sp>
      <p:sp>
        <p:nvSpPr>
          <p:cNvPr id="127" name="矩形 126"/>
          <p:cNvSpPr/>
          <p:nvPr/>
        </p:nvSpPr>
        <p:spPr>
          <a:xfrm>
            <a:off x="8386342" y="2610858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>
                <a:latin typeface="宋体" pitchFamily="2" charset="-122"/>
                <a:ea typeface="宋体" pitchFamily="2" charset="-122"/>
              </a:rPr>
              <a:t>电源</a:t>
            </a:r>
          </a:p>
        </p:txBody>
      </p:sp>
      <p:sp>
        <p:nvSpPr>
          <p:cNvPr id="128" name="矩形 127"/>
          <p:cNvSpPr/>
          <p:nvPr/>
        </p:nvSpPr>
        <p:spPr>
          <a:xfrm>
            <a:off x="8386342" y="2795297"/>
            <a:ext cx="738528" cy="1842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800" dirty="0" smtClean="0">
                <a:latin typeface="宋体" pitchFamily="2" charset="-122"/>
                <a:ea typeface="宋体" pitchFamily="2" charset="-122"/>
              </a:rPr>
              <a:t>相角</a:t>
            </a:r>
            <a:endParaRPr lang="zh-CN" altLang="en-US" sz="800" dirty="0">
              <a:latin typeface="宋体" pitchFamily="2" charset="-122"/>
              <a:ea typeface="宋体" pitchFamily="2" charset="-122"/>
            </a:endParaRPr>
          </a:p>
        </p:txBody>
      </p:sp>
      <p:cxnSp>
        <p:nvCxnSpPr>
          <p:cNvPr id="5" name="直接箭头连接符 4"/>
          <p:cNvCxnSpPr>
            <a:stCxn id="3" idx="2"/>
            <a:endCxn id="7" idx="0"/>
          </p:cNvCxnSpPr>
          <p:nvPr/>
        </p:nvCxnSpPr>
        <p:spPr>
          <a:xfrm>
            <a:off x="4825434" y="1352258"/>
            <a:ext cx="72" cy="29069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>
            <a:stCxn id="18" idx="0"/>
            <a:endCxn id="19" idx="2"/>
          </p:cNvCxnSpPr>
          <p:nvPr/>
        </p:nvCxnSpPr>
        <p:spPr>
          <a:xfrm flipV="1">
            <a:off x="6285883" y="2614626"/>
            <a:ext cx="0" cy="3484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>
            <a:stCxn id="19" idx="0"/>
            <a:endCxn id="20" idx="2"/>
          </p:cNvCxnSpPr>
          <p:nvPr/>
        </p:nvCxnSpPr>
        <p:spPr>
          <a:xfrm flipV="1">
            <a:off x="6285883" y="1360128"/>
            <a:ext cx="0" cy="10024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2" name="直接箭头连接符 131"/>
          <p:cNvCxnSpPr>
            <a:stCxn id="7" idx="2"/>
            <a:endCxn id="8" idx="0"/>
          </p:cNvCxnSpPr>
          <p:nvPr/>
        </p:nvCxnSpPr>
        <p:spPr>
          <a:xfrm flipH="1">
            <a:off x="4825434" y="1894979"/>
            <a:ext cx="72" cy="24730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3" name="直接箭头连接符 132"/>
          <p:cNvCxnSpPr>
            <a:stCxn id="13" idx="2"/>
            <a:endCxn id="14" idx="0"/>
          </p:cNvCxnSpPr>
          <p:nvPr/>
        </p:nvCxnSpPr>
        <p:spPr>
          <a:xfrm flipH="1">
            <a:off x="4824784" y="5229200"/>
            <a:ext cx="1300" cy="22638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2" idx="2"/>
            <a:endCxn id="13" idx="0"/>
          </p:cNvCxnSpPr>
          <p:nvPr/>
        </p:nvCxnSpPr>
        <p:spPr>
          <a:xfrm>
            <a:off x="4826084" y="4763361"/>
            <a:ext cx="0" cy="21381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5" name="直接箭头连接符 134"/>
          <p:cNvCxnSpPr>
            <a:stCxn id="11" idx="2"/>
            <a:endCxn id="12" idx="0"/>
          </p:cNvCxnSpPr>
          <p:nvPr/>
        </p:nvCxnSpPr>
        <p:spPr>
          <a:xfrm>
            <a:off x="4826084" y="4202309"/>
            <a:ext cx="0" cy="3090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endCxn id="11" idx="0"/>
          </p:cNvCxnSpPr>
          <p:nvPr/>
        </p:nvCxnSpPr>
        <p:spPr>
          <a:xfrm>
            <a:off x="4824712" y="3180157"/>
            <a:ext cx="1372" cy="77012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endCxn id="9" idx="0"/>
          </p:cNvCxnSpPr>
          <p:nvPr/>
        </p:nvCxnSpPr>
        <p:spPr>
          <a:xfrm flipH="1">
            <a:off x="4825434" y="2394316"/>
            <a:ext cx="650" cy="53436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stCxn id="17" idx="0"/>
            <a:endCxn id="18" idx="2"/>
          </p:cNvCxnSpPr>
          <p:nvPr/>
        </p:nvCxnSpPr>
        <p:spPr>
          <a:xfrm flipV="1">
            <a:off x="6285883" y="3215094"/>
            <a:ext cx="0" cy="5496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stCxn id="16" idx="0"/>
            <a:endCxn id="17" idx="2"/>
          </p:cNvCxnSpPr>
          <p:nvPr/>
        </p:nvCxnSpPr>
        <p:spPr>
          <a:xfrm flipV="1">
            <a:off x="6285883" y="4016736"/>
            <a:ext cx="0" cy="7466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4" name="直接箭头连接符 143"/>
          <p:cNvCxnSpPr>
            <a:stCxn id="15" idx="0"/>
            <a:endCxn id="16" idx="2"/>
          </p:cNvCxnSpPr>
          <p:nvPr/>
        </p:nvCxnSpPr>
        <p:spPr>
          <a:xfrm flipV="1">
            <a:off x="6274866" y="5015389"/>
            <a:ext cx="11017" cy="4404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4" idx="3"/>
            <a:endCxn id="15" idx="1"/>
          </p:cNvCxnSpPr>
          <p:nvPr/>
        </p:nvCxnSpPr>
        <p:spPr>
          <a:xfrm>
            <a:off x="5364844" y="5581603"/>
            <a:ext cx="369962" cy="28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4" name="直接箭头连接符 163"/>
          <p:cNvCxnSpPr>
            <a:stCxn id="20" idx="1"/>
            <a:endCxn id="3" idx="3"/>
          </p:cNvCxnSpPr>
          <p:nvPr/>
        </p:nvCxnSpPr>
        <p:spPr>
          <a:xfrm flipH="1" flipV="1">
            <a:off x="5366144" y="1226244"/>
            <a:ext cx="379679" cy="787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8" name="肘形连接符 177"/>
          <p:cNvCxnSpPr>
            <a:stCxn id="20" idx="3"/>
            <a:endCxn id="116" idx="1"/>
          </p:cNvCxnSpPr>
          <p:nvPr/>
        </p:nvCxnSpPr>
        <p:spPr>
          <a:xfrm flipV="1">
            <a:off x="6825943" y="1231238"/>
            <a:ext cx="440820" cy="2876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肘形连接符 178"/>
          <p:cNvCxnSpPr>
            <a:stCxn id="20" idx="3"/>
            <a:endCxn id="117" idx="1"/>
          </p:cNvCxnSpPr>
          <p:nvPr/>
        </p:nvCxnSpPr>
        <p:spPr>
          <a:xfrm>
            <a:off x="6825943" y="1234114"/>
            <a:ext cx="440820" cy="222602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肘形连接符 181"/>
          <p:cNvCxnSpPr>
            <a:stCxn id="20" idx="3"/>
            <a:endCxn id="118" idx="1"/>
          </p:cNvCxnSpPr>
          <p:nvPr/>
        </p:nvCxnSpPr>
        <p:spPr>
          <a:xfrm>
            <a:off x="6825943" y="1234114"/>
            <a:ext cx="432048" cy="991530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肘形连接符 184"/>
          <p:cNvCxnSpPr>
            <a:stCxn id="117" idx="3"/>
            <a:endCxn id="119" idx="1"/>
          </p:cNvCxnSpPr>
          <p:nvPr/>
        </p:nvCxnSpPr>
        <p:spPr>
          <a:xfrm flipV="1">
            <a:off x="8005291" y="1182071"/>
            <a:ext cx="379488" cy="27464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肘形连接符 187"/>
          <p:cNvCxnSpPr>
            <a:stCxn id="117" idx="3"/>
            <a:endCxn id="120" idx="1"/>
          </p:cNvCxnSpPr>
          <p:nvPr/>
        </p:nvCxnSpPr>
        <p:spPr>
          <a:xfrm flipV="1">
            <a:off x="8005291" y="1366365"/>
            <a:ext cx="388301" cy="90351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肘形连接符 190"/>
          <p:cNvCxnSpPr>
            <a:stCxn id="117" idx="3"/>
            <a:endCxn id="121" idx="1"/>
          </p:cNvCxnSpPr>
          <p:nvPr/>
        </p:nvCxnSpPr>
        <p:spPr>
          <a:xfrm>
            <a:off x="8005291" y="1456716"/>
            <a:ext cx="388301" cy="94088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肘形连接符 193"/>
          <p:cNvCxnSpPr>
            <a:stCxn id="117" idx="3"/>
            <a:endCxn id="122" idx="1"/>
          </p:cNvCxnSpPr>
          <p:nvPr/>
        </p:nvCxnSpPr>
        <p:spPr>
          <a:xfrm>
            <a:off x="8005291" y="1456716"/>
            <a:ext cx="388301" cy="274416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肘形连接符 196"/>
          <p:cNvCxnSpPr>
            <a:stCxn id="117" idx="3"/>
            <a:endCxn id="123" idx="1"/>
          </p:cNvCxnSpPr>
          <p:nvPr/>
        </p:nvCxnSpPr>
        <p:spPr>
          <a:xfrm>
            <a:off x="8005291" y="1456716"/>
            <a:ext cx="388301" cy="458710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肘形连接符 199"/>
          <p:cNvCxnSpPr>
            <a:stCxn id="117" idx="3"/>
            <a:endCxn id="124" idx="1"/>
          </p:cNvCxnSpPr>
          <p:nvPr/>
        </p:nvCxnSpPr>
        <p:spPr>
          <a:xfrm>
            <a:off x="8005291" y="1456716"/>
            <a:ext cx="388301" cy="643149"/>
          </a:xfrm>
          <a:prstGeom prst="bentConnector3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肘形连接符 202"/>
          <p:cNvCxnSpPr>
            <a:stCxn id="118" idx="3"/>
            <a:endCxn id="125" idx="1"/>
          </p:cNvCxnSpPr>
          <p:nvPr/>
        </p:nvCxnSpPr>
        <p:spPr>
          <a:xfrm>
            <a:off x="7996519" y="2225644"/>
            <a:ext cx="389823" cy="11273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肘形连接符 205"/>
          <p:cNvCxnSpPr>
            <a:stCxn id="118" idx="3"/>
            <a:endCxn id="126" idx="1"/>
          </p:cNvCxnSpPr>
          <p:nvPr/>
        </p:nvCxnSpPr>
        <p:spPr>
          <a:xfrm>
            <a:off x="7996519" y="2225644"/>
            <a:ext cx="392256" cy="28141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肘形连接符 208"/>
          <p:cNvCxnSpPr>
            <a:stCxn id="118" idx="3"/>
            <a:endCxn id="127" idx="1"/>
          </p:cNvCxnSpPr>
          <p:nvPr/>
        </p:nvCxnSpPr>
        <p:spPr>
          <a:xfrm>
            <a:off x="7996519" y="2225644"/>
            <a:ext cx="389823" cy="47736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肘形连接符 211"/>
          <p:cNvCxnSpPr>
            <a:stCxn id="118" idx="3"/>
            <a:endCxn id="128" idx="1"/>
          </p:cNvCxnSpPr>
          <p:nvPr/>
        </p:nvCxnSpPr>
        <p:spPr>
          <a:xfrm>
            <a:off x="7996519" y="2225644"/>
            <a:ext cx="389823" cy="6618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肘形连接符 214"/>
          <p:cNvCxnSpPr>
            <a:stCxn id="19" idx="3"/>
            <a:endCxn id="114" idx="1"/>
          </p:cNvCxnSpPr>
          <p:nvPr/>
        </p:nvCxnSpPr>
        <p:spPr>
          <a:xfrm>
            <a:off x="6825943" y="2488612"/>
            <a:ext cx="432048" cy="1016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肘形连接符 217"/>
          <p:cNvCxnSpPr>
            <a:stCxn id="19" idx="3"/>
            <a:endCxn id="115" idx="1"/>
          </p:cNvCxnSpPr>
          <p:nvPr/>
        </p:nvCxnSpPr>
        <p:spPr>
          <a:xfrm>
            <a:off x="6825943" y="2488612"/>
            <a:ext cx="432048" cy="23564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肘形连接符 221"/>
          <p:cNvCxnSpPr>
            <a:stCxn id="18" idx="3"/>
            <a:endCxn id="105" idx="1"/>
          </p:cNvCxnSpPr>
          <p:nvPr/>
        </p:nvCxnSpPr>
        <p:spPr>
          <a:xfrm>
            <a:off x="6825943" y="3089080"/>
            <a:ext cx="436434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肘形连接符 224"/>
          <p:cNvCxnSpPr>
            <a:stCxn id="18" idx="3"/>
            <a:endCxn id="106" idx="1"/>
          </p:cNvCxnSpPr>
          <p:nvPr/>
        </p:nvCxnSpPr>
        <p:spPr>
          <a:xfrm>
            <a:off x="6825943" y="3089080"/>
            <a:ext cx="436434" cy="22547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肘形连接符 227"/>
          <p:cNvCxnSpPr>
            <a:stCxn id="18" idx="3"/>
            <a:endCxn id="107" idx="1"/>
          </p:cNvCxnSpPr>
          <p:nvPr/>
        </p:nvCxnSpPr>
        <p:spPr>
          <a:xfrm>
            <a:off x="6825943" y="3089080"/>
            <a:ext cx="436434" cy="45095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肘形连接符 230"/>
          <p:cNvCxnSpPr>
            <a:stCxn id="105" idx="3"/>
            <a:endCxn id="109" idx="1"/>
          </p:cNvCxnSpPr>
          <p:nvPr/>
        </p:nvCxnSpPr>
        <p:spPr>
          <a:xfrm>
            <a:off x="8000905" y="3089080"/>
            <a:ext cx="394747" cy="3458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肘形连接符 233"/>
          <p:cNvCxnSpPr>
            <a:stCxn id="106" idx="3"/>
            <a:endCxn id="110" idx="1"/>
          </p:cNvCxnSpPr>
          <p:nvPr/>
        </p:nvCxnSpPr>
        <p:spPr>
          <a:xfrm flipV="1">
            <a:off x="8000905" y="3307962"/>
            <a:ext cx="394747" cy="659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肘形连接符 236"/>
          <p:cNvCxnSpPr>
            <a:stCxn id="107" idx="3"/>
            <a:endCxn id="113" idx="1"/>
          </p:cNvCxnSpPr>
          <p:nvPr/>
        </p:nvCxnSpPr>
        <p:spPr>
          <a:xfrm flipV="1">
            <a:off x="8000905" y="3492401"/>
            <a:ext cx="394747" cy="4763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肘形连接符 262"/>
          <p:cNvCxnSpPr>
            <a:stCxn id="17" idx="3"/>
          </p:cNvCxnSpPr>
          <p:nvPr/>
        </p:nvCxnSpPr>
        <p:spPr>
          <a:xfrm>
            <a:off x="6825943" y="3890722"/>
            <a:ext cx="432048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肘形连接符 265"/>
          <p:cNvCxnSpPr>
            <a:stCxn id="17" idx="3"/>
            <a:endCxn id="102" idx="1"/>
          </p:cNvCxnSpPr>
          <p:nvPr/>
        </p:nvCxnSpPr>
        <p:spPr>
          <a:xfrm>
            <a:off x="6825943" y="3890722"/>
            <a:ext cx="435591" cy="22547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肘形连接符 268"/>
          <p:cNvCxnSpPr>
            <a:stCxn id="17" idx="3"/>
            <a:endCxn id="103" idx="1"/>
          </p:cNvCxnSpPr>
          <p:nvPr/>
        </p:nvCxnSpPr>
        <p:spPr>
          <a:xfrm>
            <a:off x="6825943" y="3890722"/>
            <a:ext cx="435591" cy="45095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肘形连接符 271"/>
          <p:cNvCxnSpPr>
            <a:stCxn id="17" idx="3"/>
            <a:endCxn id="104" idx="1"/>
          </p:cNvCxnSpPr>
          <p:nvPr/>
        </p:nvCxnSpPr>
        <p:spPr>
          <a:xfrm>
            <a:off x="6825943" y="3890722"/>
            <a:ext cx="436434" cy="67643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肘形连接符 274"/>
          <p:cNvCxnSpPr>
            <a:stCxn id="16" idx="3"/>
            <a:endCxn id="77" idx="1"/>
          </p:cNvCxnSpPr>
          <p:nvPr/>
        </p:nvCxnSpPr>
        <p:spPr>
          <a:xfrm>
            <a:off x="6825943" y="4889375"/>
            <a:ext cx="439977" cy="372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肘形连接符 277"/>
          <p:cNvCxnSpPr>
            <a:stCxn id="16" idx="3"/>
            <a:endCxn id="78" idx="1"/>
          </p:cNvCxnSpPr>
          <p:nvPr/>
        </p:nvCxnSpPr>
        <p:spPr>
          <a:xfrm>
            <a:off x="6825943" y="4889375"/>
            <a:ext cx="439977" cy="26270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肘形连接符 280"/>
          <p:cNvCxnSpPr>
            <a:stCxn id="16" idx="3"/>
            <a:endCxn id="79" idx="1"/>
          </p:cNvCxnSpPr>
          <p:nvPr/>
        </p:nvCxnSpPr>
        <p:spPr>
          <a:xfrm>
            <a:off x="6825943" y="4889375"/>
            <a:ext cx="439977" cy="48818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肘形连接符 283"/>
          <p:cNvCxnSpPr>
            <a:stCxn id="16" idx="3"/>
            <a:endCxn id="80" idx="1"/>
          </p:cNvCxnSpPr>
          <p:nvPr/>
        </p:nvCxnSpPr>
        <p:spPr>
          <a:xfrm>
            <a:off x="6825943" y="4889375"/>
            <a:ext cx="440820" cy="71366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肘形连接符 286"/>
          <p:cNvCxnSpPr>
            <a:stCxn id="16" idx="3"/>
            <a:endCxn id="81" idx="1"/>
          </p:cNvCxnSpPr>
          <p:nvPr/>
        </p:nvCxnSpPr>
        <p:spPr>
          <a:xfrm>
            <a:off x="6825943" y="4889375"/>
            <a:ext cx="439977" cy="91921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肘形连接符 289"/>
          <p:cNvCxnSpPr>
            <a:stCxn id="16" idx="3"/>
            <a:endCxn id="82" idx="1"/>
          </p:cNvCxnSpPr>
          <p:nvPr/>
        </p:nvCxnSpPr>
        <p:spPr>
          <a:xfrm>
            <a:off x="6825943" y="4889375"/>
            <a:ext cx="439977" cy="140130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肘形连接符 292"/>
          <p:cNvCxnSpPr>
            <a:stCxn id="82" idx="3"/>
            <a:endCxn id="98" idx="1"/>
          </p:cNvCxnSpPr>
          <p:nvPr/>
        </p:nvCxnSpPr>
        <p:spPr>
          <a:xfrm flipV="1">
            <a:off x="8000062" y="6289096"/>
            <a:ext cx="394904" cy="158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肘形连接符 295"/>
          <p:cNvCxnSpPr>
            <a:stCxn id="78" idx="3"/>
            <a:endCxn id="84" idx="1"/>
          </p:cNvCxnSpPr>
          <p:nvPr/>
        </p:nvCxnSpPr>
        <p:spPr>
          <a:xfrm>
            <a:off x="8004448" y="5152081"/>
            <a:ext cx="395995" cy="1306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肘形连接符 298"/>
          <p:cNvCxnSpPr>
            <a:stCxn id="79" idx="3"/>
            <a:endCxn id="85" idx="1"/>
          </p:cNvCxnSpPr>
          <p:nvPr/>
        </p:nvCxnSpPr>
        <p:spPr>
          <a:xfrm flipV="1">
            <a:off x="8004448" y="5349436"/>
            <a:ext cx="390518" cy="2812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肘形连接符 299"/>
          <p:cNvCxnSpPr>
            <a:stCxn id="80" idx="3"/>
            <a:endCxn id="89" idx="1"/>
          </p:cNvCxnSpPr>
          <p:nvPr/>
        </p:nvCxnSpPr>
        <p:spPr>
          <a:xfrm flipV="1">
            <a:off x="8000905" y="5533875"/>
            <a:ext cx="394061" cy="6916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肘形连接符 304"/>
          <p:cNvCxnSpPr>
            <a:stCxn id="81" idx="3"/>
            <a:endCxn id="90" idx="1"/>
          </p:cNvCxnSpPr>
          <p:nvPr/>
        </p:nvCxnSpPr>
        <p:spPr>
          <a:xfrm>
            <a:off x="8000062" y="5808586"/>
            <a:ext cx="401067" cy="24159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肘形连接符 305"/>
          <p:cNvCxnSpPr>
            <a:stCxn id="81" idx="3"/>
            <a:endCxn id="91" idx="1"/>
          </p:cNvCxnSpPr>
          <p:nvPr/>
        </p:nvCxnSpPr>
        <p:spPr>
          <a:xfrm>
            <a:off x="8000062" y="5808586"/>
            <a:ext cx="401067" cy="6198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肘形连接符 310"/>
          <p:cNvCxnSpPr>
            <a:stCxn id="91" idx="3"/>
            <a:endCxn id="92" idx="1"/>
          </p:cNvCxnSpPr>
          <p:nvPr/>
        </p:nvCxnSpPr>
        <p:spPr>
          <a:xfrm flipV="1">
            <a:off x="9139657" y="5869785"/>
            <a:ext cx="285375" cy="78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肘形连接符 313"/>
          <p:cNvCxnSpPr/>
          <p:nvPr/>
        </p:nvCxnSpPr>
        <p:spPr>
          <a:xfrm flipV="1">
            <a:off x="9132120" y="6049395"/>
            <a:ext cx="285375" cy="78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肘形连接符 314"/>
          <p:cNvCxnSpPr>
            <a:stCxn id="14" idx="1"/>
            <a:endCxn id="67" idx="3"/>
          </p:cNvCxnSpPr>
          <p:nvPr/>
        </p:nvCxnSpPr>
        <p:spPr>
          <a:xfrm rot="10800000">
            <a:off x="3872346" y="5581603"/>
            <a:ext cx="412379" cy="127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肘形连接符 317"/>
          <p:cNvCxnSpPr>
            <a:stCxn id="14" idx="1"/>
            <a:endCxn id="68" idx="3"/>
          </p:cNvCxnSpPr>
          <p:nvPr/>
        </p:nvCxnSpPr>
        <p:spPr>
          <a:xfrm rot="10800000" flipV="1">
            <a:off x="3872346" y="5581603"/>
            <a:ext cx="412379" cy="22547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肘形连接符 318"/>
          <p:cNvCxnSpPr>
            <a:stCxn id="14" idx="1"/>
            <a:endCxn id="69" idx="3"/>
          </p:cNvCxnSpPr>
          <p:nvPr/>
        </p:nvCxnSpPr>
        <p:spPr>
          <a:xfrm rot="10800000" flipV="1">
            <a:off x="3872346" y="5581603"/>
            <a:ext cx="412379" cy="450956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肘形连接符 319"/>
          <p:cNvCxnSpPr>
            <a:stCxn id="14" idx="1"/>
            <a:endCxn id="70" idx="3"/>
          </p:cNvCxnSpPr>
          <p:nvPr/>
        </p:nvCxnSpPr>
        <p:spPr>
          <a:xfrm rot="10800000" flipV="1">
            <a:off x="3868802" y="5581603"/>
            <a:ext cx="415922" cy="676434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肘形连接符 326"/>
          <p:cNvCxnSpPr>
            <a:stCxn id="13" idx="1"/>
            <a:endCxn id="65" idx="3"/>
          </p:cNvCxnSpPr>
          <p:nvPr/>
        </p:nvCxnSpPr>
        <p:spPr>
          <a:xfrm rot="10800000">
            <a:off x="3862314" y="4977970"/>
            <a:ext cx="423710" cy="12521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肘形连接符 330"/>
          <p:cNvCxnSpPr>
            <a:stCxn id="13" idx="1"/>
            <a:endCxn id="66" idx="3"/>
          </p:cNvCxnSpPr>
          <p:nvPr/>
        </p:nvCxnSpPr>
        <p:spPr>
          <a:xfrm rot="10800000" flipV="1">
            <a:off x="3862314" y="5103185"/>
            <a:ext cx="423710" cy="10026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肘形连接符 333"/>
          <p:cNvCxnSpPr>
            <a:stCxn id="65" idx="1"/>
            <a:endCxn id="71" idx="3"/>
          </p:cNvCxnSpPr>
          <p:nvPr/>
        </p:nvCxnSpPr>
        <p:spPr>
          <a:xfrm rot="10800000" flipV="1">
            <a:off x="2793372" y="4977968"/>
            <a:ext cx="330414" cy="675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肘形连接符 336"/>
          <p:cNvCxnSpPr>
            <a:stCxn id="66" idx="1"/>
            <a:endCxn id="74" idx="3"/>
          </p:cNvCxnSpPr>
          <p:nvPr/>
        </p:nvCxnSpPr>
        <p:spPr>
          <a:xfrm rot="10800000">
            <a:off x="2793372" y="5175387"/>
            <a:ext cx="330414" cy="2806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肘形连接符 339"/>
          <p:cNvCxnSpPr>
            <a:stCxn id="11" idx="1"/>
            <a:endCxn id="63" idx="3"/>
          </p:cNvCxnSpPr>
          <p:nvPr/>
        </p:nvCxnSpPr>
        <p:spPr>
          <a:xfrm rot="10800000">
            <a:off x="3862314" y="4044361"/>
            <a:ext cx="423710" cy="3193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肘形连接符 342"/>
          <p:cNvCxnSpPr>
            <a:stCxn id="11" idx="1"/>
            <a:endCxn id="64" idx="3"/>
          </p:cNvCxnSpPr>
          <p:nvPr/>
        </p:nvCxnSpPr>
        <p:spPr>
          <a:xfrm rot="10800000" flipV="1">
            <a:off x="3862314" y="4076294"/>
            <a:ext cx="423710" cy="193543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肘形连接符 345"/>
          <p:cNvCxnSpPr>
            <a:stCxn id="47" idx="1"/>
            <a:endCxn id="48" idx="3"/>
          </p:cNvCxnSpPr>
          <p:nvPr/>
        </p:nvCxnSpPr>
        <p:spPr>
          <a:xfrm rot="10800000">
            <a:off x="2785216" y="3688454"/>
            <a:ext cx="338571" cy="441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肘形连接符 348"/>
          <p:cNvCxnSpPr>
            <a:stCxn id="47" idx="1"/>
            <a:endCxn id="49" idx="3"/>
          </p:cNvCxnSpPr>
          <p:nvPr/>
        </p:nvCxnSpPr>
        <p:spPr>
          <a:xfrm rot="10800000" flipV="1">
            <a:off x="2785216" y="3692867"/>
            <a:ext cx="338571" cy="18113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肘形连接符 349"/>
          <p:cNvCxnSpPr>
            <a:stCxn id="47" idx="1"/>
            <a:endCxn id="50" idx="3"/>
          </p:cNvCxnSpPr>
          <p:nvPr/>
        </p:nvCxnSpPr>
        <p:spPr>
          <a:xfrm rot="10800000" flipV="1">
            <a:off x="2785216" y="3692867"/>
            <a:ext cx="338571" cy="36542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肘形连接符 350"/>
          <p:cNvCxnSpPr>
            <a:stCxn id="47" idx="1"/>
            <a:endCxn id="51" idx="3"/>
          </p:cNvCxnSpPr>
          <p:nvPr/>
        </p:nvCxnSpPr>
        <p:spPr>
          <a:xfrm rot="10800000" flipV="1">
            <a:off x="2785216" y="3692867"/>
            <a:ext cx="338571" cy="54971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肘形连接符 357"/>
          <p:cNvCxnSpPr>
            <a:stCxn id="48" idx="1"/>
            <a:endCxn id="55" idx="3"/>
          </p:cNvCxnSpPr>
          <p:nvPr/>
        </p:nvCxnSpPr>
        <p:spPr>
          <a:xfrm rot="10800000">
            <a:off x="1894287" y="3687491"/>
            <a:ext cx="152400" cy="96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肘形连接符 360"/>
          <p:cNvCxnSpPr/>
          <p:nvPr/>
        </p:nvCxnSpPr>
        <p:spPr>
          <a:xfrm rot="10800000">
            <a:off x="1893099" y="3889760"/>
            <a:ext cx="152400" cy="96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肘形连接符 361"/>
          <p:cNvCxnSpPr/>
          <p:nvPr/>
        </p:nvCxnSpPr>
        <p:spPr>
          <a:xfrm rot="10800000">
            <a:off x="1894287" y="4073530"/>
            <a:ext cx="152400" cy="96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肘形连接符 362"/>
          <p:cNvCxnSpPr/>
          <p:nvPr/>
        </p:nvCxnSpPr>
        <p:spPr>
          <a:xfrm rot="10800000">
            <a:off x="1894287" y="4255987"/>
            <a:ext cx="152400" cy="96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肘形连接符 363"/>
          <p:cNvCxnSpPr>
            <a:stCxn id="8" idx="1"/>
            <a:endCxn id="26" idx="3"/>
          </p:cNvCxnSpPr>
          <p:nvPr/>
        </p:nvCxnSpPr>
        <p:spPr>
          <a:xfrm rot="10800000" flipV="1">
            <a:off x="3873616" y="2264164"/>
            <a:ext cx="412409" cy="120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肘形连接符 366"/>
          <p:cNvCxnSpPr>
            <a:stCxn id="8" idx="1"/>
            <a:endCxn id="28" idx="3"/>
          </p:cNvCxnSpPr>
          <p:nvPr/>
        </p:nvCxnSpPr>
        <p:spPr>
          <a:xfrm rot="10800000" flipV="1">
            <a:off x="3870072" y="2264163"/>
            <a:ext cx="415952" cy="24289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肘形连接符 367"/>
          <p:cNvCxnSpPr>
            <a:stCxn id="8" idx="1"/>
            <a:endCxn id="29" idx="3"/>
          </p:cNvCxnSpPr>
          <p:nvPr/>
        </p:nvCxnSpPr>
        <p:spPr>
          <a:xfrm rot="10800000" flipV="1">
            <a:off x="3870072" y="2264163"/>
            <a:ext cx="415952" cy="46836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肘形连接符 375"/>
          <p:cNvCxnSpPr>
            <a:stCxn id="29" idx="1"/>
            <a:endCxn id="52" idx="3"/>
          </p:cNvCxnSpPr>
          <p:nvPr/>
        </p:nvCxnSpPr>
        <p:spPr>
          <a:xfrm rot="10800000" flipV="1">
            <a:off x="2785216" y="2732533"/>
            <a:ext cx="346329" cy="5516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肘形连接符 376"/>
          <p:cNvCxnSpPr>
            <a:stCxn id="29" idx="1"/>
            <a:endCxn id="53" idx="3"/>
          </p:cNvCxnSpPr>
          <p:nvPr/>
        </p:nvCxnSpPr>
        <p:spPr>
          <a:xfrm rot="10800000" flipV="1">
            <a:off x="2785216" y="2732533"/>
            <a:ext cx="346329" cy="24070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肘形连接符 377"/>
          <p:cNvCxnSpPr>
            <a:stCxn id="29" idx="1"/>
            <a:endCxn id="54" idx="3"/>
          </p:cNvCxnSpPr>
          <p:nvPr/>
        </p:nvCxnSpPr>
        <p:spPr>
          <a:xfrm rot="10800000" flipV="1">
            <a:off x="2785216" y="2732533"/>
            <a:ext cx="346329" cy="42500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直接箭头连接符 390"/>
          <p:cNvCxnSpPr>
            <a:stCxn id="52" idx="1"/>
            <a:endCxn id="34" idx="3"/>
          </p:cNvCxnSpPr>
          <p:nvPr/>
        </p:nvCxnSpPr>
        <p:spPr>
          <a:xfrm flipH="1">
            <a:off x="1894287" y="2787695"/>
            <a:ext cx="1524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4" name="直接箭头连接符 393"/>
          <p:cNvCxnSpPr/>
          <p:nvPr/>
        </p:nvCxnSpPr>
        <p:spPr>
          <a:xfrm flipH="1">
            <a:off x="1902444" y="2973242"/>
            <a:ext cx="1524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5" name="直接箭头连接符 394"/>
          <p:cNvCxnSpPr/>
          <p:nvPr/>
        </p:nvCxnSpPr>
        <p:spPr>
          <a:xfrm flipH="1">
            <a:off x="1902444" y="3145892"/>
            <a:ext cx="15240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6" name="肘形连接符 395"/>
          <p:cNvCxnSpPr>
            <a:stCxn id="7" idx="1"/>
            <a:endCxn id="25" idx="3"/>
          </p:cNvCxnSpPr>
          <p:nvPr/>
        </p:nvCxnSpPr>
        <p:spPr>
          <a:xfrm rot="10800000">
            <a:off x="3873616" y="1753461"/>
            <a:ext cx="412553" cy="15505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肘形连接符 399"/>
          <p:cNvCxnSpPr>
            <a:stCxn id="7" idx="1"/>
            <a:endCxn id="27" idx="3"/>
          </p:cNvCxnSpPr>
          <p:nvPr/>
        </p:nvCxnSpPr>
        <p:spPr>
          <a:xfrm rot="10800000" flipV="1">
            <a:off x="3873616" y="1768964"/>
            <a:ext cx="412553" cy="20051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3" name="肘形连接符 402"/>
          <p:cNvCxnSpPr>
            <a:stCxn id="3" idx="1"/>
            <a:endCxn id="22" idx="3"/>
          </p:cNvCxnSpPr>
          <p:nvPr/>
        </p:nvCxnSpPr>
        <p:spPr>
          <a:xfrm rot="10800000">
            <a:off x="3881772" y="1225244"/>
            <a:ext cx="402952" cy="10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肘形连接符 405"/>
          <p:cNvCxnSpPr>
            <a:stCxn id="3" idx="1"/>
          </p:cNvCxnSpPr>
          <p:nvPr/>
        </p:nvCxnSpPr>
        <p:spPr>
          <a:xfrm rot="10800000" flipV="1">
            <a:off x="3881772" y="1226244"/>
            <a:ext cx="402952" cy="23047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直接箭头连接符 413"/>
          <p:cNvCxnSpPr>
            <a:stCxn id="24" idx="1"/>
            <a:endCxn id="23" idx="3"/>
          </p:cNvCxnSpPr>
          <p:nvPr/>
        </p:nvCxnSpPr>
        <p:spPr>
          <a:xfrm flipH="1">
            <a:off x="2793372" y="1439897"/>
            <a:ext cx="34632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0" name="直接箭头连接符 419"/>
          <p:cNvCxnSpPr>
            <a:stCxn id="28" idx="1"/>
            <a:endCxn id="31" idx="3"/>
          </p:cNvCxnSpPr>
          <p:nvPr/>
        </p:nvCxnSpPr>
        <p:spPr>
          <a:xfrm flipH="1" flipV="1">
            <a:off x="2785215" y="2499673"/>
            <a:ext cx="346329" cy="738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7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13478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34</a:t>
            </a:fld>
            <a:endParaRPr lang="zh-CN" alt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  <p:pic>
        <p:nvPicPr>
          <p:cNvPr id="3" name="图片 2" descr="a4c36413eb66e7410be6a8094b66daa"/>
          <p:cNvPicPr>
            <a:picLocks noChangeAspect="1"/>
          </p:cNvPicPr>
          <p:nvPr/>
        </p:nvPicPr>
        <p:blipFill>
          <a:blip r:embed="rId2"/>
          <a:srcRect l="14420" t="5661" r="20723" b="7899"/>
          <a:stretch>
            <a:fillRect/>
          </a:stretch>
        </p:blipFill>
        <p:spPr>
          <a:xfrm>
            <a:off x="913765" y="1263015"/>
            <a:ext cx="3384550" cy="33839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31504" y="4403090"/>
            <a:ext cx="360040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Calibri" panose="020F0502020204030204" charset="0"/>
              </a:rPr>
              <a:t>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09173" y="4396296"/>
            <a:ext cx="358435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latin typeface="Calibri" panose="020F0502020204030204" charset="0"/>
              </a:rPr>
              <a:t>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711624" y="4385279"/>
            <a:ext cx="370205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latin typeface="Calibri" panose="020F0502020204030204" charset="0"/>
              </a:rPr>
              <a:t>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215680" y="4396296"/>
            <a:ext cx="411480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④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728970" y="1828165"/>
          <a:ext cx="517017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85"/>
                <a:gridCol w="4744085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PM5300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此处为返回上级数据键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此处为查看有功功率键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此处为查看视在功率键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此处为查看更多选项键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35</a:t>
            </a:fld>
            <a:endParaRPr lang="zh-CN" altLang="en-US" dirty="0"/>
          </a:p>
        </p:txBody>
      </p:sp>
      <p:pic>
        <p:nvPicPr>
          <p:cNvPr id="3" name="图片 2" descr="7fc62844ce128a2d8575f43b4ec5e94"/>
          <p:cNvPicPr>
            <a:picLocks noChangeAspect="1"/>
          </p:cNvPicPr>
          <p:nvPr/>
        </p:nvPicPr>
        <p:blipFill>
          <a:blip r:embed="rId2"/>
          <a:srcRect l="7830" t="2045" r="17113"/>
          <a:stretch>
            <a:fillRect/>
          </a:stretch>
        </p:blipFill>
        <p:spPr>
          <a:xfrm>
            <a:off x="1327785" y="1779270"/>
            <a:ext cx="3179445" cy="3112770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709920" y="2092960"/>
          <a:ext cx="517017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85"/>
                <a:gridCol w="4744085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PM5300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此处为返回上级数据键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此处为查看电流键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此处为查看需量键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此处无作用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文本框 3"/>
          <p:cNvSpPr txBox="1"/>
          <p:nvPr/>
        </p:nvSpPr>
        <p:spPr>
          <a:xfrm>
            <a:off x="1940104" y="4644876"/>
            <a:ext cx="360040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Calibri" panose="020F0502020204030204" charset="0"/>
              </a:rPr>
              <a:t>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7773" y="4638082"/>
            <a:ext cx="358435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latin typeface="Calibri" panose="020F0502020204030204" charset="0"/>
              </a:rPr>
              <a:t>②</a:t>
            </a:r>
          </a:p>
        </p:txBody>
      </p:sp>
      <p:sp>
        <p:nvSpPr>
          <p:cNvPr id="8" name="文本框 9"/>
          <p:cNvSpPr txBox="1"/>
          <p:nvPr/>
        </p:nvSpPr>
        <p:spPr>
          <a:xfrm>
            <a:off x="3020224" y="4627065"/>
            <a:ext cx="370205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latin typeface="Calibri" panose="020F0502020204030204" charset="0"/>
              </a:rPr>
              <a:t>③</a:t>
            </a:r>
          </a:p>
        </p:txBody>
      </p:sp>
      <p:sp>
        <p:nvSpPr>
          <p:cNvPr id="9" name="文本框 11"/>
          <p:cNvSpPr txBox="1"/>
          <p:nvPr/>
        </p:nvSpPr>
        <p:spPr>
          <a:xfrm>
            <a:off x="3524280" y="4638082"/>
            <a:ext cx="411480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3" name="图片 2" descr="ff26245351469725cd3f58fb5a06171"/>
          <p:cNvPicPr>
            <a:picLocks noChangeAspect="1"/>
          </p:cNvPicPr>
          <p:nvPr/>
        </p:nvPicPr>
        <p:blipFill>
          <a:blip r:embed="rId2"/>
          <a:srcRect l="16779" t="6660" r="17045" b="6674"/>
          <a:stretch>
            <a:fillRect/>
          </a:stretch>
        </p:blipFill>
        <p:spPr>
          <a:xfrm>
            <a:off x="1035685" y="1556385"/>
            <a:ext cx="3812540" cy="3745230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709920" y="2092960"/>
          <a:ext cx="517017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85"/>
                <a:gridCol w="4744085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PM5300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此处为返回上级数据键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此处为查看相电压键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此处为查看线电压键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此处无作用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文本框 3"/>
          <p:cNvSpPr txBox="1"/>
          <p:nvPr/>
        </p:nvSpPr>
        <p:spPr>
          <a:xfrm>
            <a:off x="1940104" y="5076924"/>
            <a:ext cx="360040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Calibri" panose="020F0502020204030204" charset="0"/>
              </a:rPr>
              <a:t>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7773" y="5070130"/>
            <a:ext cx="358435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latin typeface="Calibri" panose="020F0502020204030204" charset="0"/>
              </a:rPr>
              <a:t>②</a:t>
            </a:r>
          </a:p>
        </p:txBody>
      </p:sp>
      <p:sp>
        <p:nvSpPr>
          <p:cNvPr id="8" name="文本框 9"/>
          <p:cNvSpPr txBox="1"/>
          <p:nvPr/>
        </p:nvSpPr>
        <p:spPr>
          <a:xfrm>
            <a:off x="3020224" y="5059113"/>
            <a:ext cx="370205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latin typeface="Calibri" panose="020F0502020204030204" charset="0"/>
              </a:rPr>
              <a:t>③</a:t>
            </a:r>
          </a:p>
        </p:txBody>
      </p:sp>
      <p:sp>
        <p:nvSpPr>
          <p:cNvPr id="9" name="文本框 11"/>
          <p:cNvSpPr txBox="1"/>
          <p:nvPr/>
        </p:nvSpPr>
        <p:spPr>
          <a:xfrm>
            <a:off x="3524280" y="5070130"/>
            <a:ext cx="411480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37</a:t>
            </a:fld>
            <a:endParaRPr lang="zh-CN" altLang="en-US" dirty="0"/>
          </a:p>
        </p:txBody>
      </p:sp>
      <p:pic>
        <p:nvPicPr>
          <p:cNvPr id="3" name="图片 2" descr="c6bf5e4f690b93cc5a63f1ac2524ad2"/>
          <p:cNvPicPr>
            <a:picLocks noChangeAspect="1"/>
          </p:cNvPicPr>
          <p:nvPr/>
        </p:nvPicPr>
        <p:blipFill>
          <a:blip r:embed="rId2"/>
          <a:srcRect l="5275" t="1186" r="14956" b="2372"/>
          <a:stretch>
            <a:fillRect/>
          </a:stretch>
        </p:blipFill>
        <p:spPr>
          <a:xfrm>
            <a:off x="1107440" y="1815465"/>
            <a:ext cx="3566795" cy="3227070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5709920" y="2092960"/>
          <a:ext cx="517017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85"/>
                <a:gridCol w="4744085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PM5300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此处为返回上级数据键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此处为查看总有功、总无功、总视在功率键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此处为查看各相数据键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 smtClean="0">
                          <a:latin typeface="+mn-ea"/>
                          <a:ea typeface="+mn-ea"/>
                        </a:rPr>
                        <a:t>此处为查看需量键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文本框 3"/>
          <p:cNvSpPr txBox="1"/>
          <p:nvPr/>
        </p:nvSpPr>
        <p:spPr>
          <a:xfrm>
            <a:off x="1940104" y="5030987"/>
            <a:ext cx="360040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Calibri" panose="020F0502020204030204" charset="0"/>
              </a:rPr>
              <a:t>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17773" y="5024193"/>
            <a:ext cx="358435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latin typeface="Calibri" panose="020F0502020204030204" charset="0"/>
              </a:rPr>
              <a:t>②</a:t>
            </a:r>
          </a:p>
        </p:txBody>
      </p:sp>
      <p:sp>
        <p:nvSpPr>
          <p:cNvPr id="8" name="文本框 9"/>
          <p:cNvSpPr txBox="1"/>
          <p:nvPr/>
        </p:nvSpPr>
        <p:spPr>
          <a:xfrm>
            <a:off x="3020224" y="5013176"/>
            <a:ext cx="370205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>
                <a:latin typeface="Calibri" panose="020F0502020204030204" charset="0"/>
              </a:rPr>
              <a:t>③</a:t>
            </a:r>
          </a:p>
        </p:txBody>
      </p:sp>
      <p:sp>
        <p:nvSpPr>
          <p:cNvPr id="9" name="文本框 11"/>
          <p:cNvSpPr txBox="1"/>
          <p:nvPr/>
        </p:nvSpPr>
        <p:spPr>
          <a:xfrm>
            <a:off x="3524280" y="5024193"/>
            <a:ext cx="411480" cy="3683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268760"/>
            <a:ext cx="6596781" cy="5097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916832"/>
            <a:ext cx="35433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</a:t>
            </a:fld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5107950" y="20935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107950" y="238162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5112500" y="2165604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/>
          <p:cNvGrpSpPr/>
          <p:nvPr/>
        </p:nvGrpSpPr>
        <p:grpSpPr>
          <a:xfrm>
            <a:off x="2381575" y="1613835"/>
            <a:ext cx="7887945" cy="595858"/>
            <a:chOff x="3504874" y="1353111"/>
            <a:chExt cx="5182251" cy="1057946"/>
          </a:xfrm>
        </p:grpSpPr>
        <p:sp>
          <p:nvSpPr>
            <p:cNvPr id="48" name="矩形 47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1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2374589" y="2215986"/>
            <a:ext cx="7888590" cy="595858"/>
            <a:chOff x="3504874" y="2510154"/>
            <a:chExt cx="5182675" cy="1057946"/>
          </a:xfrm>
        </p:grpSpPr>
        <p:sp>
          <p:nvSpPr>
            <p:cNvPr id="53" name="矩形 52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55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6" name="TextBox 81"/>
            <p:cNvSpPr txBox="1"/>
            <p:nvPr/>
          </p:nvSpPr>
          <p:spPr>
            <a:xfrm>
              <a:off x="5269921" y="2819424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南瑞</a:t>
              </a:r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PCS</a:t>
              </a:r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（站用变保护装置）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381576" y="2811844"/>
            <a:ext cx="7887945" cy="595858"/>
            <a:chOff x="3504874" y="3667198"/>
            <a:chExt cx="5182251" cy="1057946"/>
          </a:xfrm>
        </p:grpSpPr>
        <p:sp>
          <p:nvSpPr>
            <p:cNvPr id="58" name="矩形 57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0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1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许继电气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WXH-823C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381575" y="3417128"/>
            <a:ext cx="7971153" cy="595858"/>
            <a:chOff x="3504874" y="3667198"/>
            <a:chExt cx="5236917" cy="1057946"/>
          </a:xfrm>
        </p:grpSpPr>
        <p:sp>
          <p:nvSpPr>
            <p:cNvPr id="63" name="矩形 6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65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6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四方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CSD-213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368502" y="4007848"/>
            <a:ext cx="7971153" cy="600996"/>
            <a:chOff x="3504874" y="3666369"/>
            <a:chExt cx="5236917" cy="1067068"/>
          </a:xfrm>
        </p:grpSpPr>
        <p:sp>
          <p:nvSpPr>
            <p:cNvPr id="68" name="矩形 67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0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1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ABB REF615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2373319" y="4608844"/>
            <a:ext cx="7971153" cy="600996"/>
            <a:chOff x="3504874" y="3666369"/>
            <a:chExt cx="5236917" cy="1067068"/>
          </a:xfrm>
        </p:grpSpPr>
        <p:sp>
          <p:nvSpPr>
            <p:cNvPr id="73" name="矩形 72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75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6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Schneider PM5300&amp;DM2300</a:t>
              </a: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2368502" y="5204268"/>
            <a:ext cx="7971153" cy="600996"/>
            <a:chOff x="3504874" y="3666369"/>
            <a:chExt cx="5236917" cy="1067068"/>
          </a:xfrm>
        </p:grpSpPr>
        <p:sp>
          <p:nvSpPr>
            <p:cNvPr id="78" name="矩形 77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80" name="TextBox 89"/>
            <p:cNvSpPr txBox="1"/>
            <p:nvPr/>
          </p:nvSpPr>
          <p:spPr>
            <a:xfrm>
              <a:off x="3736212" y="3685276"/>
              <a:ext cx="616706" cy="103826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1" name="TextBox 90"/>
            <p:cNvSpPr txBox="1"/>
            <p:nvPr/>
          </p:nvSpPr>
          <p:spPr>
            <a:xfrm>
              <a:off x="5324939" y="3975636"/>
              <a:ext cx="3416852" cy="60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威胜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DSSD331</a:t>
              </a:r>
              <a:endParaRPr lang="en-US" altLang="zh-CN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39</a:t>
            </a:fld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291555"/>
            <a:ext cx="1083945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247049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40</a:t>
            </a:fld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196752"/>
            <a:ext cx="10371125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2348880"/>
            <a:ext cx="4032676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2348880"/>
            <a:ext cx="3600400" cy="369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133605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41</a:t>
            </a:fld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84783"/>
            <a:ext cx="4824536" cy="429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82210"/>
            <a:ext cx="4752528" cy="412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237052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42</a:t>
            </a:fld>
            <a:endParaRPr lang="zh-CN" alt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526" y="1484784"/>
            <a:ext cx="4743450" cy="451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886297"/>
            <a:ext cx="44100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37506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43</a:t>
            </a:fld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10" y="1268760"/>
            <a:ext cx="5124450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656" y="1659284"/>
            <a:ext cx="4505325" cy="402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194060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44</a:t>
            </a:fld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196752"/>
            <a:ext cx="4968552" cy="450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24" y="1615852"/>
            <a:ext cx="4668202" cy="418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415501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45</a:t>
            </a:fld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1268760"/>
            <a:ext cx="50292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1484784"/>
            <a:ext cx="40767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3011835"/>
            <a:ext cx="355282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208816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46</a:t>
            </a:fld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196752"/>
            <a:ext cx="10576798" cy="97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190006"/>
            <a:ext cx="49815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889" y="2135510"/>
            <a:ext cx="488632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330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47</a:t>
            </a:fld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340768"/>
            <a:ext cx="5133975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943" y="1495202"/>
            <a:ext cx="500062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265106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48</a:t>
            </a:fld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196752"/>
            <a:ext cx="10548294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80" y="2193032"/>
            <a:ext cx="4790093" cy="3972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2044037"/>
            <a:ext cx="4680520" cy="4121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42817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sym typeface="+mn-ea"/>
              </a:rPr>
              <a:t>南瑞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PCS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（保护装置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9611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3" name="图片 2" descr="7de01d5cf0b7ab4356e659785a95d11"/>
          <p:cNvPicPr>
            <a:picLocks noChangeAspect="1"/>
          </p:cNvPicPr>
          <p:nvPr/>
        </p:nvPicPr>
        <p:blipFill rotWithShape="1">
          <a:blip r:embed="rId3"/>
          <a:srcRect l="9794" t="21297" r="9484" b="11520"/>
          <a:stretch/>
        </p:blipFill>
        <p:spPr>
          <a:xfrm rot="5400000">
            <a:off x="1309342" y="2223744"/>
            <a:ext cx="4201838" cy="2623279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089853"/>
              </p:ext>
            </p:extLst>
          </p:nvPr>
        </p:nvGraphicFramePr>
        <p:xfrm>
          <a:off x="5464810" y="1080770"/>
          <a:ext cx="6123305" cy="4554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2825"/>
                <a:gridCol w="5110480"/>
              </a:tblGrid>
              <a:tr h="5670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9621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运行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指示灯亮时，设备正常运行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sym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sym typeface="+mn-ea"/>
                        </a:rPr>
                        <a:t>异常</a:t>
                      </a:r>
                      <a:r>
                        <a:rPr lang="en-US" altLang="zh-CN" sz="1600" dirty="0" smtClean="0">
                          <a:latin typeface="+mn-ea"/>
                          <a:sym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sym typeface="+mn-ea"/>
                        </a:rPr>
                        <a:t>指示灯亮时，设备出现故障</a:t>
                      </a:r>
                      <a:endParaRPr lang="zh-CN" altLang="en-US" sz="16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检修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指示灯亮时，设备处于检修状态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跳闸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指示灯亮时，设备发生跳闸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跳位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指示灯亮时，设备处于分闸状态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合位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指示灯亮时，设备处于合闸状态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sym typeface="+mn-ea"/>
                        </a:rPr>
                        <a:t>   </a:t>
                      </a:r>
                      <a:r>
                        <a:rPr lang="zh-CN" altLang="en-US" sz="1600" dirty="0" smtClean="0">
                          <a:latin typeface="+mn-ea"/>
                          <a:sym typeface="+mn-ea"/>
                        </a:rPr>
                        <a:t>按下</a:t>
                      </a:r>
                      <a:r>
                        <a:rPr lang="en-US" altLang="zh-CN" sz="1600" dirty="0" smtClean="0">
                          <a:latin typeface="+mn-ea"/>
                          <a:sym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sym typeface="+mn-ea"/>
                        </a:rPr>
                        <a:t>功能</a:t>
                      </a:r>
                      <a:r>
                        <a:rPr lang="en-US" altLang="zh-CN" sz="1600" dirty="0" smtClean="0">
                          <a:latin typeface="+mn-ea"/>
                          <a:sym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sym typeface="+mn-ea"/>
                        </a:rPr>
                        <a:t>键显示功能菜单</a:t>
                      </a:r>
                      <a:endParaRPr lang="zh-CN" altLang="en-US" sz="16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 smtClean="0">
                          <a:latin typeface="+mn-ea"/>
                          <a:sym typeface="+mn-ea"/>
                        </a:rPr>
                        <a:t>   </a:t>
                      </a:r>
                      <a:r>
                        <a:rPr lang="zh-CN" altLang="en-US" sz="1600" dirty="0" smtClean="0">
                          <a:latin typeface="+mn-ea"/>
                          <a:sym typeface="+mn-ea"/>
                        </a:rPr>
                        <a:t>按下</a:t>
                      </a:r>
                      <a:r>
                        <a:rPr lang="en-US" altLang="zh-CN" sz="1600" dirty="0" smtClean="0">
                          <a:latin typeface="+mn-ea"/>
                          <a:sym typeface="+mn-ea"/>
                        </a:rPr>
                        <a:t>“</a:t>
                      </a:r>
                      <a:r>
                        <a:rPr lang="zh-CN" altLang="en-US" sz="1600" dirty="0" smtClean="0">
                          <a:latin typeface="+mn-ea"/>
                          <a:sym typeface="+mn-ea"/>
                        </a:rPr>
                        <a:t>取消</a:t>
                      </a:r>
                      <a:r>
                        <a:rPr lang="en-US" altLang="zh-CN" sz="1600" dirty="0" smtClean="0">
                          <a:latin typeface="+mn-ea"/>
                          <a:sym typeface="+mn-ea"/>
                        </a:rPr>
                        <a:t>”</a:t>
                      </a:r>
                      <a:r>
                        <a:rPr lang="zh-CN" altLang="en-US" sz="1600" dirty="0" smtClean="0">
                          <a:latin typeface="+mn-ea"/>
                          <a:sym typeface="+mn-ea"/>
                        </a:rPr>
                        <a:t>键返回上一级</a:t>
                      </a:r>
                      <a:endParaRPr lang="zh-CN" altLang="en-US" sz="16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9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   增加参数数值</a:t>
                      </a:r>
                    </a:p>
                  </a:txBody>
                  <a:tcPr anchor="ctr"/>
                </a:tc>
              </a:tr>
              <a:tr h="3987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10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   减小参数数值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1778700" y="1524626"/>
            <a:ext cx="438147" cy="32166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4" name="文本框 3"/>
          <p:cNvSpPr txBox="1"/>
          <p:nvPr/>
        </p:nvSpPr>
        <p:spPr>
          <a:xfrm>
            <a:off x="1427540" y="1332508"/>
            <a:ext cx="2759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</a:rPr>
              <a:t>①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775520" y="1722755"/>
            <a:ext cx="441327" cy="9928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9" name="文本框 8"/>
          <p:cNvSpPr txBox="1"/>
          <p:nvPr/>
        </p:nvSpPr>
        <p:spPr>
          <a:xfrm>
            <a:off x="1415480" y="1548532"/>
            <a:ext cx="319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</a:rPr>
              <a:t>②</a:t>
            </a: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778700" y="1956966"/>
            <a:ext cx="438147" cy="31874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1" name="文本框 10"/>
          <p:cNvSpPr txBox="1"/>
          <p:nvPr/>
        </p:nvSpPr>
        <p:spPr>
          <a:xfrm>
            <a:off x="1415480" y="1772816"/>
            <a:ext cx="363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bri" panose="020F0502020204030204" charset="0"/>
              </a:rPr>
              <a:t>③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775520" y="2172990"/>
            <a:ext cx="441327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文本框 12"/>
          <p:cNvSpPr txBox="1"/>
          <p:nvPr/>
        </p:nvSpPr>
        <p:spPr>
          <a:xfrm>
            <a:off x="1415480" y="1988840"/>
            <a:ext cx="360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④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1775520" y="2348230"/>
            <a:ext cx="430561" cy="60793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5" name="文本框 14"/>
          <p:cNvSpPr txBox="1"/>
          <p:nvPr/>
        </p:nvSpPr>
        <p:spPr>
          <a:xfrm>
            <a:off x="1415480" y="2224873"/>
            <a:ext cx="275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⑤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778700" y="2522084"/>
            <a:ext cx="410249" cy="10795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7" name="文本框 16"/>
          <p:cNvSpPr txBox="1"/>
          <p:nvPr/>
        </p:nvSpPr>
        <p:spPr>
          <a:xfrm>
            <a:off x="1415480" y="2445884"/>
            <a:ext cx="279400" cy="368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⑥</a:t>
            </a: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2773680" y="4252962"/>
            <a:ext cx="240665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9" name="文本框 18"/>
          <p:cNvSpPr txBox="1"/>
          <p:nvPr/>
        </p:nvSpPr>
        <p:spPr>
          <a:xfrm>
            <a:off x="2362200" y="4068812"/>
            <a:ext cx="34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⑦</a:t>
            </a:r>
          </a:p>
        </p:txBody>
      </p:sp>
      <p:cxnSp>
        <p:nvCxnSpPr>
          <p:cNvPr id="20" name="直接箭头连接符 19"/>
          <p:cNvCxnSpPr>
            <a:stCxn id="21" idx="3"/>
          </p:cNvCxnSpPr>
          <p:nvPr/>
        </p:nvCxnSpPr>
        <p:spPr>
          <a:xfrm>
            <a:off x="2773680" y="4829026"/>
            <a:ext cx="240665" cy="9039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21" name="文本框 20"/>
          <p:cNvSpPr txBox="1"/>
          <p:nvPr/>
        </p:nvSpPr>
        <p:spPr>
          <a:xfrm>
            <a:off x="2362200" y="4644876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⑧</a:t>
            </a:r>
          </a:p>
        </p:txBody>
      </p:sp>
      <p:cxnSp>
        <p:nvCxnSpPr>
          <p:cNvPr id="52" name="直接箭头连接符 51"/>
          <p:cNvCxnSpPr/>
          <p:nvPr/>
        </p:nvCxnSpPr>
        <p:spPr>
          <a:xfrm flipH="1">
            <a:off x="4367808" y="4284057"/>
            <a:ext cx="216024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53" name="直接箭头连接符 52"/>
          <p:cNvCxnSpPr/>
          <p:nvPr/>
        </p:nvCxnSpPr>
        <p:spPr>
          <a:xfrm flipH="1">
            <a:off x="4367808" y="4869160"/>
            <a:ext cx="216024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58" name="文本框 18"/>
          <p:cNvSpPr txBox="1"/>
          <p:nvPr/>
        </p:nvSpPr>
        <p:spPr>
          <a:xfrm>
            <a:off x="4583832" y="4099907"/>
            <a:ext cx="34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⑨</a:t>
            </a:r>
          </a:p>
        </p:txBody>
      </p:sp>
      <p:sp>
        <p:nvSpPr>
          <p:cNvPr id="59" name="文本框 18"/>
          <p:cNvSpPr txBox="1"/>
          <p:nvPr/>
        </p:nvSpPr>
        <p:spPr>
          <a:xfrm>
            <a:off x="4594622" y="4653136"/>
            <a:ext cx="34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49</a:t>
            </a:fld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628800"/>
            <a:ext cx="3648075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17406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50</a:t>
            </a:fld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1338262"/>
            <a:ext cx="9715696" cy="4611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298440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51</a:t>
            </a:fld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1844824"/>
            <a:ext cx="11089941" cy="334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188330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52</a:t>
            </a:fld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701" y="1143000"/>
            <a:ext cx="9880843" cy="509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17170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53</a:t>
            </a:fld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196752"/>
            <a:ext cx="4443958" cy="4764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12" y="1412776"/>
            <a:ext cx="4855756" cy="454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17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54</a:t>
            </a:fld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1052736"/>
            <a:ext cx="5248275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1052736"/>
            <a:ext cx="4912221" cy="5234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237006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55</a:t>
            </a:fld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412776"/>
            <a:ext cx="505777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769" y="1927448"/>
            <a:ext cx="4295775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353657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56</a:t>
            </a:fld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1124744"/>
            <a:ext cx="521970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178396"/>
            <a:ext cx="5133975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1993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57</a:t>
            </a:fld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117476"/>
            <a:ext cx="55245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3148236"/>
            <a:ext cx="90487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211768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58</a:t>
            </a:fld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196752"/>
            <a:ext cx="8972550" cy="506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421070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</a:t>
            </a:fld>
            <a:endParaRPr lang="zh-CN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835704"/>
              </p:ext>
            </p:extLst>
          </p:nvPr>
        </p:nvGraphicFramePr>
        <p:xfrm>
          <a:off x="8040216" y="1532586"/>
          <a:ext cx="3286884" cy="206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/>
                <a:gridCol w="2710820"/>
              </a:tblGrid>
              <a:tr h="8883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9611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860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ea"/>
                          <a:ea typeface="+mn-ea"/>
                        </a:rPr>
                        <a:t>1</a:t>
                      </a:r>
                      <a:endParaRPr 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按上方向键进入主菜单</a:t>
                      </a:r>
                      <a:endParaRPr lang="en-US" altLang="zh-CN" sz="1600" dirty="0" smtClean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860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按右方向键进入下级菜单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图片 2" descr="0e70c5bef7d1d269ac8f682f69f3357"/>
          <p:cNvPicPr>
            <a:picLocks noChangeAspect="1"/>
          </p:cNvPicPr>
          <p:nvPr/>
        </p:nvPicPr>
        <p:blipFill>
          <a:blip r:embed="rId3"/>
          <a:srcRect t="11841"/>
          <a:stretch>
            <a:fillRect/>
          </a:stretch>
        </p:blipFill>
        <p:spPr>
          <a:xfrm rot="5400000">
            <a:off x="698500" y="2110740"/>
            <a:ext cx="4090035" cy="2867660"/>
          </a:xfrm>
          <a:prstGeom prst="rect">
            <a:avLst/>
          </a:prstGeom>
        </p:spPr>
      </p:pic>
      <p:pic>
        <p:nvPicPr>
          <p:cNvPr id="4" name="图片 3" descr="5b2e4af41872796e109b0d19b6745ad"/>
          <p:cNvPicPr>
            <a:picLocks noChangeAspect="1"/>
          </p:cNvPicPr>
          <p:nvPr/>
        </p:nvPicPr>
        <p:blipFill>
          <a:blip r:embed="rId4"/>
          <a:srcRect t="15602"/>
          <a:stretch>
            <a:fillRect/>
          </a:stretch>
        </p:blipFill>
        <p:spPr>
          <a:xfrm rot="5400000">
            <a:off x="4150995" y="2112010"/>
            <a:ext cx="4090670" cy="28644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sym typeface="+mn-ea"/>
              </a:rPr>
              <a:t>南瑞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PCS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（保护装置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9611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59</a:t>
            </a:fld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844824"/>
            <a:ext cx="4429125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56" y="1865908"/>
            <a:ext cx="441960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33106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60</a:t>
            </a:fld>
            <a:endParaRPr lang="zh-CN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556792"/>
            <a:ext cx="447675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377" y="1656804"/>
            <a:ext cx="4448175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30377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61</a:t>
            </a:fld>
            <a:endParaRPr lang="zh-CN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556792"/>
            <a:ext cx="4333875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Schneider PM5300&amp;DM2300</a:t>
            </a:r>
          </a:p>
        </p:txBody>
      </p:sp>
    </p:spTree>
    <p:extLst>
      <p:ext uri="{BB962C8B-B14F-4D97-AF65-F5344CB8AC3E}">
        <p14:creationId xmlns:p14="http://schemas.microsoft.com/office/powerpoint/2010/main" val="292666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62</a:t>
            </a:fld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107950" y="20935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112500" y="234377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07950" y="2576196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07950" y="2381628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12500" y="2165604"/>
            <a:ext cx="1900058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2381575" y="1613835"/>
            <a:ext cx="7887945" cy="595858"/>
            <a:chOff x="3504874" y="1353111"/>
            <a:chExt cx="5182251" cy="1057946"/>
          </a:xfrm>
        </p:grpSpPr>
        <p:sp>
          <p:nvSpPr>
            <p:cNvPr id="11" name="矩形 10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4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374589" y="2215986"/>
            <a:ext cx="7888590" cy="595858"/>
            <a:chOff x="3504874" y="2510154"/>
            <a:chExt cx="5182675" cy="1057946"/>
          </a:xfrm>
        </p:grpSpPr>
        <p:sp>
          <p:nvSpPr>
            <p:cNvPr id="16" name="矩形 15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8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9" name="TextBox 81"/>
            <p:cNvSpPr txBox="1"/>
            <p:nvPr/>
          </p:nvSpPr>
          <p:spPr>
            <a:xfrm>
              <a:off x="5269921" y="2819424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南瑞</a:t>
              </a:r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PCS</a:t>
              </a:r>
              <a:r>
                <a:rPr lang="zh-CN" altLang="en-US" sz="1600" b="1" dirty="0">
                  <a:solidFill>
                    <a:schemeClr val="bg1"/>
                  </a:solidFill>
                  <a:latin typeface="+mn-ea"/>
                </a:rPr>
                <a:t>（站用变保护装置）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81576" y="2811844"/>
            <a:ext cx="7887945" cy="595858"/>
            <a:chOff x="3504874" y="3667198"/>
            <a:chExt cx="5182251" cy="1057946"/>
          </a:xfrm>
        </p:grpSpPr>
        <p:sp>
          <p:nvSpPr>
            <p:cNvPr id="21" name="矩形 20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3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4" name="TextBox 90"/>
            <p:cNvSpPr txBox="1"/>
            <p:nvPr/>
          </p:nvSpPr>
          <p:spPr>
            <a:xfrm>
              <a:off x="5269499" y="4030369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许继电气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WXH-823C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81575" y="3417128"/>
            <a:ext cx="7971153" cy="595858"/>
            <a:chOff x="3504874" y="3667198"/>
            <a:chExt cx="5236917" cy="1057946"/>
          </a:xfrm>
        </p:grpSpPr>
        <p:sp>
          <p:nvSpPr>
            <p:cNvPr id="26" name="矩形 2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8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9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四方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CSD-213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endParaRPr lang="zh-CN" altLang="en-US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368502" y="4007848"/>
            <a:ext cx="7971153" cy="600996"/>
            <a:chOff x="3504874" y="3666369"/>
            <a:chExt cx="5236917" cy="1067068"/>
          </a:xfrm>
        </p:grpSpPr>
        <p:sp>
          <p:nvSpPr>
            <p:cNvPr id="31" name="矩形 30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3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4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ABB REF615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373319" y="4608844"/>
            <a:ext cx="7971153" cy="600996"/>
            <a:chOff x="3504874" y="3666369"/>
            <a:chExt cx="5236917" cy="1067068"/>
          </a:xfrm>
        </p:grpSpPr>
        <p:sp>
          <p:nvSpPr>
            <p:cNvPr id="36" name="矩形 35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06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90"/>
            <p:cNvSpPr txBox="1"/>
            <p:nvPr/>
          </p:nvSpPr>
          <p:spPr>
            <a:xfrm>
              <a:off x="5324939" y="3975637"/>
              <a:ext cx="3416852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+mn-ea"/>
                </a:rPr>
                <a:t>Schneider PM5300&amp;DM2300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368502" y="5204268"/>
            <a:ext cx="7971153" cy="600996"/>
            <a:chOff x="3504874" y="3666369"/>
            <a:chExt cx="5236917" cy="1067068"/>
          </a:xfrm>
        </p:grpSpPr>
        <p:sp>
          <p:nvSpPr>
            <p:cNvPr id="41" name="矩形 40"/>
            <p:cNvSpPr/>
            <p:nvPr/>
          </p:nvSpPr>
          <p:spPr>
            <a:xfrm>
              <a:off x="5108996" y="3666369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29"/>
            <p:cNvSpPr/>
            <p:nvPr/>
          </p:nvSpPr>
          <p:spPr>
            <a:xfrm>
              <a:off x="3504874" y="367549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3" name="TextBox 89"/>
            <p:cNvSpPr txBox="1"/>
            <p:nvPr/>
          </p:nvSpPr>
          <p:spPr>
            <a:xfrm>
              <a:off x="3736212" y="3685276"/>
              <a:ext cx="616706" cy="1038268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Impact" panose="020B0806030902050204" pitchFamily="34" charset="0"/>
                </a:rPr>
                <a:t>07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" name="TextBox 90"/>
            <p:cNvSpPr txBox="1"/>
            <p:nvPr/>
          </p:nvSpPr>
          <p:spPr>
            <a:xfrm>
              <a:off x="5324939" y="3975636"/>
              <a:ext cx="3416852" cy="6011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bg1"/>
                  </a:solidFill>
                  <a:latin typeface="+mn-ea"/>
                </a:rPr>
                <a:t>威胜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+mn-ea"/>
                </a:rPr>
                <a:t>DSSD331</a:t>
              </a:r>
              <a:endParaRPr lang="en-US" altLang="zh-CN" sz="1600" b="1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744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63</a:t>
            </a:fld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619912"/>
            <a:ext cx="26955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484784"/>
            <a:ext cx="5346526" cy="3983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+mn-ea"/>
              </a:rPr>
              <a:t>威</a:t>
            </a:r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胜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</a:rPr>
              <a:t>DSSD331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571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64</a:t>
            </a:fld>
            <a:endParaRPr lang="zh-CN" altLang="en-US" dirty="0"/>
          </a:p>
        </p:txBody>
      </p:sp>
      <p:pic>
        <p:nvPicPr>
          <p:cNvPr id="6146" name="Picture 2" descr="C:\Users\ADMINI~1\AppData\Local\Temp\WeChat Files\7c3597c610543c8213e6b3d117d1ae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49" t="30361" r="22869" b="54217"/>
          <a:stretch/>
        </p:blipFill>
        <p:spPr bwMode="auto">
          <a:xfrm>
            <a:off x="5663952" y="2204864"/>
            <a:ext cx="5670632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43472" y="2060848"/>
            <a:ext cx="39604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仿宋" pitchFamily="49" charset="-122"/>
                <a:ea typeface="仿宋" pitchFamily="49" charset="-122"/>
              </a:rPr>
              <a:t>电能表读数：</a:t>
            </a:r>
            <a:endParaRPr lang="en-US" altLang="zh-CN" sz="2000" b="1" dirty="0" smtClean="0">
              <a:latin typeface="仿宋" pitchFamily="49" charset="-122"/>
              <a:ea typeface="仿宋" pitchFamily="49" charset="-122"/>
            </a:endParaRPr>
          </a:p>
          <a:p>
            <a:endParaRPr lang="en-US" altLang="zh-CN" sz="2000" dirty="0" smtClean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第一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屏显示为总有功电能，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A-5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六路进线计量抄写此数据即可</a:t>
            </a:r>
            <a:endParaRPr lang="en-US" altLang="zh-CN" sz="2000" dirty="0" smtClean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计量柜进线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CT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为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800/5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，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PT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为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10000/100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。</a:t>
            </a:r>
            <a:endParaRPr lang="en-US" altLang="zh-CN" sz="2000" dirty="0" smtClean="0">
              <a:latin typeface="仿宋" pitchFamily="49" charset="-122"/>
              <a:ea typeface="仿宋" pitchFamily="49" charset="-122"/>
            </a:endParaRPr>
          </a:p>
          <a:p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实际计量读数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=</a:t>
            </a: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表记数据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*160*100</a:t>
            </a:r>
            <a:endParaRPr lang="zh-CN" altLang="en-US" sz="2000" dirty="0"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+mn-ea"/>
              </a:rPr>
              <a:t>威</a:t>
            </a:r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胜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</a:rPr>
              <a:t>DSSD331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804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65</a:t>
            </a:fld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242087" y="1682365"/>
            <a:ext cx="52565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电表平时自动轮显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A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套显示项内容</a:t>
            </a:r>
            <a:r>
              <a:rPr lang="zh-CN" altLang="zh-CN" sz="2000" dirty="0" smtClean="0">
                <a:latin typeface="仿宋" pitchFamily="49" charset="-122"/>
                <a:ea typeface="仿宋" pitchFamily="49" charset="-122"/>
              </a:rPr>
              <a:t>；</a:t>
            </a:r>
            <a:endParaRPr lang="en-US" altLang="zh-CN" sz="2000" dirty="0" smtClean="0">
              <a:latin typeface="仿宋" pitchFamily="49" charset="-122"/>
              <a:ea typeface="仿宋" pitchFamily="49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zh-CN" sz="2000" dirty="0" smtClean="0">
                <a:latin typeface="仿宋" pitchFamily="49" charset="-122"/>
                <a:ea typeface="仿宋" pitchFamily="49" charset="-122"/>
              </a:rPr>
              <a:t>若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持续按住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1#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或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3#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键大于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5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秒则进入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B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</a:t>
            </a:r>
            <a:r>
              <a:rPr lang="zh-CN" altLang="zh-CN" sz="2000" dirty="0" smtClean="0">
                <a:latin typeface="仿宋" pitchFamily="49" charset="-122"/>
                <a:ea typeface="仿宋" pitchFamily="49" charset="-122"/>
              </a:rPr>
              <a:t>显示方式；</a:t>
            </a:r>
            <a:endParaRPr lang="en-US" altLang="zh-CN" sz="2000" dirty="0" smtClean="0">
              <a:latin typeface="仿宋" pitchFamily="49" charset="-122"/>
              <a:ea typeface="仿宋" pitchFamily="49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zh-CN" sz="2000" dirty="0" smtClean="0">
                <a:latin typeface="仿宋" pitchFamily="49" charset="-122"/>
                <a:ea typeface="仿宋" pitchFamily="49" charset="-122"/>
              </a:rPr>
              <a:t>在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B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套显示方式下若持续按住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1#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或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3#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键大于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5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秒则返回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A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套显示方式。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latin typeface="仿宋" pitchFamily="49" charset="-122"/>
                <a:ea typeface="仿宋" pitchFamily="49" charset="-122"/>
              </a:rPr>
              <a:t>在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A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套或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 B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套显示方式下，若按下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 2#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键进入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 C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套显示方式</a:t>
            </a:r>
            <a:r>
              <a:rPr lang="zh-CN" altLang="zh-CN" sz="2000" dirty="0" smtClean="0">
                <a:latin typeface="仿宋" pitchFamily="49" charset="-122"/>
                <a:ea typeface="仿宋" pitchFamily="49" charset="-122"/>
              </a:rPr>
              <a:t>，</a:t>
            </a:r>
            <a:endParaRPr lang="en-US" altLang="zh-CN" sz="2000" dirty="0" smtClean="0">
              <a:latin typeface="仿宋" pitchFamily="49" charset="-122"/>
              <a:ea typeface="仿宋" pitchFamily="49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zh-CN" sz="2000" dirty="0" smtClean="0">
                <a:latin typeface="仿宋" pitchFamily="49" charset="-122"/>
                <a:ea typeface="仿宋" pitchFamily="49" charset="-122"/>
              </a:rPr>
              <a:t>在</a:t>
            </a:r>
            <a:r>
              <a:rPr lang="en-US" altLang="zh-CN" sz="2000" dirty="0" smtClean="0">
                <a:latin typeface="仿宋" pitchFamily="49" charset="-122"/>
                <a:ea typeface="仿宋" pitchFamily="49" charset="-122"/>
              </a:rPr>
              <a:t>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C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套显示方式下若持 续按住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2#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键大于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5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秒返回 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A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套显示方式。</a:t>
            </a:r>
          </a:p>
          <a:p>
            <a:pPr marL="342900" lvl="0" indent="-342900">
              <a:buFont typeface="Arial" pitchFamily="34" charset="0"/>
              <a:buChar char="•"/>
            </a:pPr>
            <a:r>
              <a:rPr lang="zh-CN" altLang="en-US" sz="2000" dirty="0">
                <a:latin typeface="仿宋" pitchFamily="49" charset="-122"/>
                <a:ea typeface="仿宋" pitchFamily="49" charset="-122"/>
              </a:rPr>
              <a:t>在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C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套显示方式下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 2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分钟无按键自动退回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 A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套自动循环显示方式，从</a:t>
            </a:r>
            <a:r>
              <a:rPr lang="en-US" altLang="zh-CN" sz="2000" dirty="0">
                <a:latin typeface="仿宋" pitchFamily="49" charset="-122"/>
                <a:ea typeface="仿宋" pitchFamily="49" charset="-122"/>
              </a:rPr>
              <a:t> A 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套第一屏</a:t>
            </a:r>
            <a:r>
              <a:rPr lang="zh-CN" altLang="zh-CN" sz="2000" dirty="0" smtClean="0">
                <a:latin typeface="仿宋" pitchFamily="49" charset="-122"/>
                <a:ea typeface="仿宋" pitchFamily="49" charset="-122"/>
              </a:rPr>
              <a:t>开始</a:t>
            </a:r>
            <a:r>
              <a:rPr lang="zh-CN" altLang="zh-CN" sz="2000" dirty="0">
                <a:latin typeface="仿宋" pitchFamily="49" charset="-122"/>
                <a:ea typeface="仿宋" pitchFamily="49" charset="-122"/>
              </a:rPr>
              <a:t>。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00" y="1484784"/>
            <a:ext cx="269557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标注 3"/>
          <p:cNvSpPr/>
          <p:nvPr/>
        </p:nvSpPr>
        <p:spPr>
          <a:xfrm>
            <a:off x="3503712" y="2850761"/>
            <a:ext cx="283744" cy="362215"/>
          </a:xfrm>
          <a:prstGeom prst="wedgeRoundRectCallout">
            <a:avLst>
              <a:gd name="adj1" fmla="val -157080"/>
              <a:gd name="adj2" fmla="val 6507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3503712" y="3212976"/>
            <a:ext cx="283744" cy="362215"/>
          </a:xfrm>
          <a:prstGeom prst="wedgeRoundRectCallout">
            <a:avLst>
              <a:gd name="adj1" fmla="val -157080"/>
              <a:gd name="adj2" fmla="val 1640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en-US" altLang="zh-CN" dirty="0" smtClean="0"/>
          </a:p>
        </p:txBody>
      </p:sp>
      <p:sp>
        <p:nvSpPr>
          <p:cNvPr id="8" name="圆角矩形标注 7"/>
          <p:cNvSpPr/>
          <p:nvPr/>
        </p:nvSpPr>
        <p:spPr>
          <a:xfrm>
            <a:off x="3503712" y="3575191"/>
            <a:ext cx="283744" cy="362215"/>
          </a:xfrm>
          <a:prstGeom prst="wedgeRoundRectCallout">
            <a:avLst>
              <a:gd name="adj1" fmla="val -168728"/>
              <a:gd name="adj2" fmla="val -4138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en-US" altLang="zh-CN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+mn-ea"/>
              </a:rPr>
              <a:t>威</a:t>
            </a:r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胜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</a:rPr>
              <a:t>DSSD331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300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66</a:t>
            </a:fld>
            <a:endParaRPr lang="zh-CN" altLang="en-US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852936"/>
            <a:ext cx="5747651" cy="286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768223" y="1562309"/>
            <a:ext cx="525658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54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Calibri" pitchFamily="34" charset="0"/>
              </a:rPr>
              <a:t>本仪表采用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rPr>
              <a:t>STN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Calibri" pitchFamily="34" charset="0"/>
              </a:rPr>
              <a:t>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Calibri" pitchFamily="34" charset="0"/>
              </a:rPr>
              <a:t>液晶显示、带背光、并有丰富的汉字提示，显示直观、视角宽。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  <a:ea typeface="宋体" pitchFamily="2" charset="-122"/>
              <a:cs typeface="Calibri" pitchFamily="34" charset="0"/>
            </a:endParaRPr>
          </a:p>
          <a:p>
            <a:pPr marL="0" marR="0" lvl="0" indent="254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  <a:ea typeface="宋体" pitchFamily="2" charset="-122"/>
              <a:cs typeface="Calibri" pitchFamily="34" charset="0"/>
            </a:endParaRPr>
          </a:p>
          <a:p>
            <a:pPr marL="0" marR="0" lvl="0" indent="2540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itchFamily="2" charset="-122"/>
                <a:ea typeface="宋体" pitchFamily="2" charset="-122"/>
                <a:cs typeface="Calibri" pitchFamily="34" charset="0"/>
              </a:rPr>
              <a:t>液晶全屏图：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1887066"/>
            <a:ext cx="462915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latin typeface="+mn-ea"/>
              </a:rPr>
              <a:t>威</a:t>
            </a:r>
            <a:r>
              <a:rPr lang="zh-CN" altLang="en-US" sz="2400" b="1" dirty="0">
                <a:solidFill>
                  <a:schemeClr val="accent1"/>
                </a:solidFill>
                <a:latin typeface="+mn-ea"/>
              </a:rPr>
              <a:t>胜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</a:rPr>
              <a:t>DSSD331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75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50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6</a:t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549005" y="2971800"/>
          <a:ext cx="307086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"/>
                <a:gridCol w="2720340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9611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ea"/>
                          <a:ea typeface="+mn-ea"/>
                        </a:rPr>
                        <a:t>3</a:t>
                      </a:r>
                      <a:endParaRPr 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600" dirty="0" smtClean="0">
                          <a:latin typeface="+mn-ea"/>
                          <a:ea typeface="+mn-ea"/>
                        </a:rPr>
                        <a:t>选择遥测信息进入下级菜单</a:t>
                      </a:r>
                    </a:p>
                  </a:txBody>
                  <a:tcPr anchor="ctr"/>
                </a:tc>
              </a:tr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600" dirty="0"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按确认键进入一次有效值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图片 4" descr="98b1761df8eba9318ddf72ddaa57e5e"/>
          <p:cNvPicPr>
            <a:picLocks noChangeAspect="1"/>
          </p:cNvPicPr>
          <p:nvPr/>
        </p:nvPicPr>
        <p:blipFill>
          <a:blip r:embed="rId3"/>
          <a:srcRect t="19212"/>
          <a:stretch>
            <a:fillRect/>
          </a:stretch>
        </p:blipFill>
        <p:spPr>
          <a:xfrm rot="5400000">
            <a:off x="391160" y="2408555"/>
            <a:ext cx="4243070" cy="2952750"/>
          </a:xfrm>
          <a:prstGeom prst="rect">
            <a:avLst/>
          </a:prstGeom>
        </p:spPr>
      </p:pic>
      <p:pic>
        <p:nvPicPr>
          <p:cNvPr id="7" name="图片 6" descr="87448c3040f7f58eccf5ddaa509f556"/>
          <p:cNvPicPr>
            <a:picLocks noChangeAspect="1"/>
          </p:cNvPicPr>
          <p:nvPr/>
        </p:nvPicPr>
        <p:blipFill>
          <a:blip r:embed="rId4"/>
          <a:srcRect l="7517" t="19536"/>
          <a:stretch>
            <a:fillRect/>
          </a:stretch>
        </p:blipFill>
        <p:spPr>
          <a:xfrm rot="5400000">
            <a:off x="3986530" y="2353945"/>
            <a:ext cx="4218305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sym typeface="+mn-ea"/>
              </a:rPr>
              <a:t>南瑞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PCS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（保护装置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9611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7</a:t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033821"/>
              </p:ext>
            </p:extLst>
          </p:nvPr>
        </p:nvGraphicFramePr>
        <p:xfrm>
          <a:off x="6744072" y="1556792"/>
          <a:ext cx="4330199" cy="133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12"/>
                <a:gridCol w="3836187"/>
              </a:tblGrid>
              <a:tr h="720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序号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sym typeface="+mn-ea"/>
                        </a:rPr>
                        <a:t>9611</a:t>
                      </a:r>
                      <a:r>
                        <a:rPr lang="zh-CN" altLang="en-US" sz="1600" dirty="0">
                          <a:latin typeface="+mn-ea"/>
                          <a:sym typeface="+mn-ea"/>
                        </a:rPr>
                        <a:t>界面简介及操作步骤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164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n-ea"/>
                          <a:ea typeface="+mn-ea"/>
                        </a:rPr>
                        <a:t>5</a:t>
                      </a:r>
                      <a:endParaRPr 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sz="1600" dirty="0" smtClean="0">
                          <a:latin typeface="+mn-ea"/>
                          <a:ea typeface="+mn-ea"/>
                        </a:rPr>
                        <a:t>按下方向键查看更多一次有效值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图片 3" descr="36f3c189dc7532ad9a4e86f091da520"/>
          <p:cNvPicPr>
            <a:picLocks noChangeAspect="1"/>
          </p:cNvPicPr>
          <p:nvPr/>
        </p:nvPicPr>
        <p:blipFill>
          <a:blip r:embed="rId3"/>
          <a:srcRect t="17925"/>
          <a:stretch>
            <a:fillRect/>
          </a:stretch>
        </p:blipFill>
        <p:spPr>
          <a:xfrm rot="5400000">
            <a:off x="1797735" y="1812890"/>
            <a:ext cx="4834255" cy="3438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sym typeface="+mn-ea"/>
              </a:rPr>
              <a:t>南瑞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PCS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（保护装置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9611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03912" y="2060848"/>
            <a:ext cx="1391816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装置状态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整定定值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显示报告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打印报告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调试菜单</a:t>
            </a:r>
          </a:p>
          <a:p>
            <a:r>
              <a:rPr lang="en-US" altLang="zh-CN" dirty="0"/>
              <a:t>6. </a:t>
            </a:r>
            <a:r>
              <a:rPr lang="zh-CN" altLang="en-US" dirty="0"/>
              <a:t>本地命令</a:t>
            </a:r>
          </a:p>
          <a:p>
            <a:r>
              <a:rPr lang="en-US" altLang="zh-CN" dirty="0"/>
              <a:t>7. </a:t>
            </a:r>
            <a:r>
              <a:rPr lang="zh-CN" altLang="en-US" dirty="0"/>
              <a:t>版本信息</a:t>
            </a:r>
          </a:p>
        </p:txBody>
      </p:sp>
      <p:sp>
        <p:nvSpPr>
          <p:cNvPr id="7" name="矩形 6"/>
          <p:cNvSpPr/>
          <p:nvPr/>
        </p:nvSpPr>
        <p:spPr>
          <a:xfrm>
            <a:off x="191344" y="980728"/>
            <a:ext cx="2399928" cy="397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保护测量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相角测量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保护开入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遥测值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遥信开入</a:t>
            </a:r>
          </a:p>
          <a:p>
            <a:r>
              <a:rPr lang="en-US" altLang="zh-CN" dirty="0"/>
              <a:t>6. </a:t>
            </a:r>
            <a:r>
              <a:rPr lang="zh-CN" altLang="en-US" dirty="0"/>
              <a:t>自检状态</a:t>
            </a:r>
          </a:p>
          <a:p>
            <a:r>
              <a:rPr lang="en-US" altLang="zh-CN" dirty="0"/>
              <a:t>7. </a:t>
            </a:r>
            <a:r>
              <a:rPr lang="zh-CN" altLang="en-US" dirty="0"/>
              <a:t>光纤数据当前状态</a:t>
            </a:r>
          </a:p>
          <a:p>
            <a:r>
              <a:rPr lang="en-US" altLang="zh-CN" dirty="0"/>
              <a:t>8. GOOSE</a:t>
            </a:r>
            <a:r>
              <a:rPr lang="zh-CN" altLang="en-US" dirty="0"/>
              <a:t>状态</a:t>
            </a:r>
          </a:p>
          <a:p>
            <a:r>
              <a:rPr lang="en-US" altLang="zh-CN" dirty="0"/>
              <a:t>9. </a:t>
            </a:r>
            <a:r>
              <a:rPr lang="zh-CN" altLang="en-US" dirty="0"/>
              <a:t>继电器驱动状态</a:t>
            </a:r>
          </a:p>
          <a:p>
            <a:r>
              <a:rPr lang="en-US" altLang="zh-CN" dirty="0"/>
              <a:t>10. </a:t>
            </a:r>
            <a:r>
              <a:rPr lang="zh-CN" altLang="en-US" dirty="0"/>
              <a:t>光纤异常信息统计</a:t>
            </a:r>
          </a:p>
          <a:p>
            <a:r>
              <a:rPr lang="en-US" altLang="zh-CN" dirty="0"/>
              <a:t>11. </a:t>
            </a:r>
            <a:r>
              <a:rPr lang="zh-CN" altLang="en-US" dirty="0"/>
              <a:t>保护测量一次值</a:t>
            </a:r>
          </a:p>
          <a:p>
            <a:r>
              <a:rPr lang="en-US" altLang="zh-CN" dirty="0"/>
              <a:t>12. </a:t>
            </a:r>
            <a:r>
              <a:rPr lang="zh-CN" altLang="en-US" dirty="0"/>
              <a:t>遥测值一次值</a:t>
            </a:r>
          </a:p>
          <a:p>
            <a:r>
              <a:rPr lang="en-US" altLang="zh-CN" dirty="0"/>
              <a:t>13. </a:t>
            </a:r>
            <a:r>
              <a:rPr lang="zh-CN" altLang="en-US" dirty="0"/>
              <a:t>通讯状态</a:t>
            </a:r>
          </a:p>
        </p:txBody>
      </p:sp>
      <p:sp>
        <p:nvSpPr>
          <p:cNvPr id="8" name="矩形 7"/>
          <p:cNvSpPr/>
          <p:nvPr/>
        </p:nvSpPr>
        <p:spPr>
          <a:xfrm>
            <a:off x="9984432" y="1268760"/>
            <a:ext cx="2039888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系统定值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保护定值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软压板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装置参数</a:t>
            </a:r>
          </a:p>
          <a:p>
            <a:r>
              <a:rPr lang="en-US" altLang="zh-CN" dirty="0"/>
              <a:t>5. GOOSE</a:t>
            </a:r>
            <a:r>
              <a:rPr lang="zh-CN" altLang="en-US" dirty="0"/>
              <a:t>参数</a:t>
            </a:r>
          </a:p>
          <a:p>
            <a:r>
              <a:rPr lang="en-US" altLang="zh-CN" dirty="0"/>
              <a:t>6. </a:t>
            </a:r>
            <a:r>
              <a:rPr lang="zh-CN" altLang="en-US" dirty="0"/>
              <a:t>精度调整</a:t>
            </a:r>
          </a:p>
          <a:p>
            <a:r>
              <a:rPr lang="en-US" altLang="zh-CN" dirty="0"/>
              <a:t>7. </a:t>
            </a:r>
            <a:r>
              <a:rPr lang="zh-CN" altLang="en-US" dirty="0"/>
              <a:t>拷贝定值</a:t>
            </a:r>
          </a:p>
        </p:txBody>
      </p:sp>
      <p:sp>
        <p:nvSpPr>
          <p:cNvPr id="9" name="矩形 8"/>
          <p:cNvSpPr/>
          <p:nvPr/>
        </p:nvSpPr>
        <p:spPr>
          <a:xfrm>
            <a:off x="8112224" y="2599744"/>
            <a:ext cx="1391816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动作报告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自检报告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变位报告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运行报告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遥控报告</a:t>
            </a:r>
          </a:p>
        </p:txBody>
      </p:sp>
      <p:sp>
        <p:nvSpPr>
          <p:cNvPr id="10" name="矩形 9"/>
          <p:cNvSpPr/>
          <p:nvPr/>
        </p:nvSpPr>
        <p:spPr>
          <a:xfrm>
            <a:off x="10056440" y="3501008"/>
            <a:ext cx="1895872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装置描述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保护状态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自检报文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变位报文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定值相关</a:t>
            </a:r>
          </a:p>
          <a:p>
            <a:r>
              <a:rPr lang="en-US" altLang="zh-CN" dirty="0"/>
              <a:t>6. </a:t>
            </a:r>
            <a:r>
              <a:rPr lang="zh-CN" altLang="en-US" dirty="0"/>
              <a:t>动作报告</a:t>
            </a:r>
          </a:p>
          <a:p>
            <a:r>
              <a:rPr lang="en-US" altLang="zh-CN" dirty="0"/>
              <a:t>7. 103</a:t>
            </a:r>
            <a:r>
              <a:rPr lang="zh-CN" altLang="en-US" dirty="0"/>
              <a:t>规约相关</a:t>
            </a:r>
          </a:p>
        </p:txBody>
      </p:sp>
      <p:sp>
        <p:nvSpPr>
          <p:cNvPr id="11" name="矩形 10"/>
          <p:cNvSpPr/>
          <p:nvPr/>
        </p:nvSpPr>
        <p:spPr>
          <a:xfrm>
            <a:off x="8112224" y="4964975"/>
            <a:ext cx="1391816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全部定值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保护定值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装置参数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精度调整</a:t>
            </a:r>
          </a:p>
        </p:txBody>
      </p:sp>
      <p:sp>
        <p:nvSpPr>
          <p:cNvPr id="12" name="矩形 11"/>
          <p:cNvSpPr/>
          <p:nvPr/>
        </p:nvSpPr>
        <p:spPr>
          <a:xfrm>
            <a:off x="3026633" y="2430179"/>
            <a:ext cx="1895872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网口通讯状态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串口通讯状态</a:t>
            </a:r>
          </a:p>
        </p:txBody>
      </p:sp>
      <p:sp>
        <p:nvSpPr>
          <p:cNvPr id="13" name="矩形 12"/>
          <p:cNvSpPr/>
          <p:nvPr/>
        </p:nvSpPr>
        <p:spPr>
          <a:xfrm>
            <a:off x="191344" y="5076184"/>
            <a:ext cx="2327920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通讯传动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遥测置数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精度自动校准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显示条目动作报文</a:t>
            </a:r>
          </a:p>
        </p:txBody>
      </p:sp>
      <p:sp>
        <p:nvSpPr>
          <p:cNvPr id="14" name="矩形 13"/>
          <p:cNvSpPr/>
          <p:nvPr/>
        </p:nvSpPr>
        <p:spPr>
          <a:xfrm>
            <a:off x="3158563" y="4073882"/>
            <a:ext cx="1632012" cy="23083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定值区切换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修改时钟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遥控操作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清除报告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手动录波</a:t>
            </a:r>
          </a:p>
          <a:p>
            <a:r>
              <a:rPr lang="en-US" altLang="zh-CN" dirty="0"/>
              <a:t>6. </a:t>
            </a:r>
            <a:r>
              <a:rPr lang="zh-CN" altLang="en-US" dirty="0"/>
              <a:t>统计清除</a:t>
            </a:r>
          </a:p>
          <a:p>
            <a:r>
              <a:rPr lang="en-US" altLang="zh-CN" dirty="0"/>
              <a:t>7. </a:t>
            </a:r>
            <a:r>
              <a:rPr lang="zh-CN" altLang="en-US" dirty="0"/>
              <a:t>信号复归</a:t>
            </a:r>
          </a:p>
          <a:p>
            <a:r>
              <a:rPr lang="en-US" altLang="zh-CN" dirty="0"/>
              <a:t>8. </a:t>
            </a:r>
            <a:r>
              <a:rPr lang="zh-CN" altLang="en-US" dirty="0"/>
              <a:t>电度清零</a:t>
            </a:r>
          </a:p>
        </p:txBody>
      </p:sp>
      <p:sp>
        <p:nvSpPr>
          <p:cNvPr id="15" name="矩形 14"/>
          <p:cNvSpPr/>
          <p:nvPr/>
        </p:nvSpPr>
        <p:spPr>
          <a:xfrm>
            <a:off x="5303912" y="5228044"/>
            <a:ext cx="1391816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程序版本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板卡信息</a:t>
            </a:r>
          </a:p>
        </p:txBody>
      </p:sp>
      <p:cxnSp>
        <p:nvCxnSpPr>
          <p:cNvPr id="17" name="肘形连接符 16"/>
          <p:cNvCxnSpPr/>
          <p:nvPr/>
        </p:nvCxnSpPr>
        <p:spPr>
          <a:xfrm rot="10800000" flipV="1">
            <a:off x="2591272" y="2284422"/>
            <a:ext cx="2712640" cy="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9" name="肘形连接符 18"/>
          <p:cNvCxnSpPr/>
          <p:nvPr/>
        </p:nvCxnSpPr>
        <p:spPr>
          <a:xfrm rot="10800000" flipV="1">
            <a:off x="2519264" y="3300084"/>
            <a:ext cx="2787652" cy="2251125"/>
          </a:xfrm>
          <a:prstGeom prst="bentConnector3">
            <a:avLst>
              <a:gd name="adj1" fmla="val 82264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endCxn id="15" idx="1"/>
          </p:cNvCxnSpPr>
          <p:nvPr/>
        </p:nvCxnSpPr>
        <p:spPr>
          <a:xfrm rot="5400000">
            <a:off x="4498010" y="4738958"/>
            <a:ext cx="1618154" cy="6350"/>
          </a:xfrm>
          <a:prstGeom prst="bentConnector4">
            <a:avLst>
              <a:gd name="adj1" fmla="val -747"/>
              <a:gd name="adj2" fmla="val 370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5" name="肘形连接符 84"/>
          <p:cNvCxnSpPr/>
          <p:nvPr/>
        </p:nvCxnSpPr>
        <p:spPr>
          <a:xfrm flipV="1">
            <a:off x="6695729" y="2284423"/>
            <a:ext cx="3288703" cy="280481"/>
          </a:xfrm>
          <a:prstGeom prst="bentConnector3">
            <a:avLst>
              <a:gd name="adj1" fmla="val 23107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2" name="肘形连接符 91"/>
          <p:cNvCxnSpPr/>
          <p:nvPr/>
        </p:nvCxnSpPr>
        <p:spPr>
          <a:xfrm rot="10800000" flipV="1">
            <a:off x="8109050" y="4797152"/>
            <a:ext cx="1947391" cy="709057"/>
          </a:xfrm>
          <a:prstGeom prst="bentConnector3">
            <a:avLst>
              <a:gd name="adj1" fmla="val 120048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5" name="肘形连接符 94"/>
          <p:cNvCxnSpPr>
            <a:endCxn id="9" idx="1"/>
          </p:cNvCxnSpPr>
          <p:nvPr/>
        </p:nvCxnSpPr>
        <p:spPr>
          <a:xfrm>
            <a:off x="6695729" y="2773378"/>
            <a:ext cx="1416495" cy="565030"/>
          </a:xfrm>
          <a:prstGeom prst="bentConnector3">
            <a:avLst>
              <a:gd name="adj1" fmla="val 53175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8" name="肘形连接符 97"/>
          <p:cNvCxnSpPr>
            <a:endCxn id="10" idx="1"/>
          </p:cNvCxnSpPr>
          <p:nvPr/>
        </p:nvCxnSpPr>
        <p:spPr>
          <a:xfrm>
            <a:off x="6695729" y="3079994"/>
            <a:ext cx="3360711" cy="1436677"/>
          </a:xfrm>
          <a:prstGeom prst="bentConnector3">
            <a:avLst>
              <a:gd name="adj1" fmla="val 15655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2" name="肘形连接符 101"/>
          <p:cNvCxnSpPr>
            <a:endCxn id="14" idx="0"/>
          </p:cNvCxnSpPr>
          <p:nvPr/>
        </p:nvCxnSpPr>
        <p:spPr>
          <a:xfrm rot="10800000" flipV="1">
            <a:off x="3974569" y="3619570"/>
            <a:ext cx="1329344" cy="45431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6" name="肘形连接符 105"/>
          <p:cNvCxnSpPr>
            <a:endCxn id="12" idx="1"/>
          </p:cNvCxnSpPr>
          <p:nvPr/>
        </p:nvCxnSpPr>
        <p:spPr>
          <a:xfrm rot="5400000" flipH="1" flipV="1">
            <a:off x="1884911" y="3600411"/>
            <a:ext cx="1988788" cy="29465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 flipH="1">
            <a:off x="2591272" y="4742133"/>
            <a:ext cx="140705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+mn-ea"/>
                <a:sym typeface="+mn-ea"/>
              </a:rPr>
              <a:t>南瑞</a:t>
            </a:r>
            <a:r>
              <a:rPr lang="en-US" altLang="zh-CN" sz="2400" b="1" dirty="0">
                <a:solidFill>
                  <a:schemeClr val="accent1"/>
                </a:solidFill>
                <a:latin typeface="+mn-ea"/>
                <a:sym typeface="+mn-ea"/>
              </a:rPr>
              <a:t>PCS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（保护装置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9611</a:t>
            </a:r>
            <a:r>
              <a:rPr lang="zh-CN" altLang="en-US" sz="2400" b="1" dirty="0" smtClean="0">
                <a:solidFill>
                  <a:schemeClr val="accent1"/>
                </a:solidFill>
                <a:latin typeface="+mn-ea"/>
                <a:sym typeface="+mn-ea"/>
              </a:rPr>
              <a:t>）</a:t>
            </a:r>
            <a:endParaRPr lang="zh-CN" altLang="en-US" sz="24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899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2192</TotalTime>
  <Words>2550</Words>
  <Application>Microsoft Office PowerPoint</Application>
  <PresentationFormat>自定义</PresentationFormat>
  <Paragraphs>735</Paragraphs>
  <Slides>68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9" baseType="lpstr">
      <vt:lpstr>Arial</vt:lpstr>
      <vt:lpstr>宋体</vt:lpstr>
      <vt:lpstr>微软雅黑</vt:lpstr>
      <vt:lpstr>Times New Roman</vt:lpstr>
      <vt:lpstr>华文楷体</vt:lpstr>
      <vt:lpstr>仿宋</vt:lpstr>
      <vt:lpstr>Calibri</vt:lpstr>
      <vt:lpstr>华康俪金黑W8</vt:lpstr>
      <vt:lpstr>Copperplate Gothic Bold</vt:lpstr>
      <vt:lpstr>Impact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AutoBVT</cp:lastModifiedBy>
  <cp:revision>536</cp:revision>
  <dcterms:created xsi:type="dcterms:W3CDTF">2014-01-11T15:22:00Z</dcterms:created>
  <dcterms:modified xsi:type="dcterms:W3CDTF">2019-03-15T05:53:52Z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